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C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39BD6-F548-44E4-AACD-FE90F398CD30}" type="datetimeFigureOut">
              <a:rPr lang="el-CY" smtClean="0"/>
              <a:t>01/20/2021</a:t>
            </a:fld>
            <a:endParaRPr lang="el-C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C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C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C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B5E36-ED42-44D3-AEAD-370E894C80B8}" type="slidenum">
              <a:rPr lang="el-CY" smtClean="0"/>
              <a:t>‹#›</a:t>
            </a:fld>
            <a:endParaRPr lang="el-CY"/>
          </a:p>
        </p:txBody>
      </p:sp>
    </p:spTree>
    <p:extLst>
      <p:ext uri="{BB962C8B-B14F-4D97-AF65-F5344CB8AC3E}">
        <p14:creationId xmlns:p14="http://schemas.microsoft.com/office/powerpoint/2010/main" val="2567074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cap="none" baseline="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cap="none" baseline="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FB7509-F7C0-41EC-B4AC-32139BB1BA21}" type="datetime1">
              <a:rPr lang="es-US" smtClean="0"/>
              <a:t>1/20/2021</a:t>
            </a:fld>
            <a:endParaRPr lang="es-US"/>
          </a:p>
        </p:txBody>
      </p:sp>
      <p:sp>
        <p:nvSpPr>
          <p:cNvPr id="5" name="Footer Placeholder 4"/>
          <p:cNvSpPr>
            <a:spLocks noGrp="1"/>
          </p:cNvSpPr>
          <p:nvPr>
            <p:ph type="ftr" sz="quarter" idx="11"/>
          </p:nvPr>
        </p:nvSpPr>
        <p:spPr/>
        <p:txBody>
          <a:bodyPr/>
          <a:lstStyle/>
          <a:p>
            <a:r>
              <a:rPr lang="el-GR"/>
              <a:t>ΕΣΚΙΜΩΟΙ - ΟΙ ΚΑΤΟΙΚΟΙ ΤΩΝ ΠΑΓΩΜΕΝΩΝ ΠΕΡΙΟΧΩΝ</a:t>
            </a:r>
            <a:endParaRPr lang="es-US"/>
          </a:p>
        </p:txBody>
      </p:sp>
      <p:sp>
        <p:nvSpPr>
          <p:cNvPr id="6" name="Slide Number Placeholder 5"/>
          <p:cNvSpPr>
            <a:spLocks noGrp="1"/>
          </p:cNvSpPr>
          <p:nvPr>
            <p:ph type="sldNum" sz="quarter" idx="12"/>
          </p:nvPr>
        </p:nvSpPr>
        <p:spPr/>
        <p:txBody>
          <a:bodyPr/>
          <a:lstStyle/>
          <a:p>
            <a:fld id="{34FA48FB-4722-4BF0-AC8F-513B4BF81BBA}" type="slidenum">
              <a:rPr lang="es-US" smtClean="0"/>
              <a:t>‹#›</a:t>
            </a:fld>
            <a:endParaRPr lang="es-US"/>
          </a:p>
        </p:txBody>
      </p:sp>
    </p:spTree>
    <p:extLst>
      <p:ext uri="{BB962C8B-B14F-4D97-AF65-F5344CB8AC3E}">
        <p14:creationId xmlns:p14="http://schemas.microsoft.com/office/powerpoint/2010/main" val="250818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AC9C3-D675-45D0-9734-D111A326548D}" type="datetime1">
              <a:rPr lang="es-US" smtClean="0"/>
              <a:t>1/20/2021</a:t>
            </a:fld>
            <a:endParaRPr lang="es-US"/>
          </a:p>
        </p:txBody>
      </p:sp>
      <p:sp>
        <p:nvSpPr>
          <p:cNvPr id="6" name="Footer Placeholder 5"/>
          <p:cNvSpPr>
            <a:spLocks noGrp="1"/>
          </p:cNvSpPr>
          <p:nvPr>
            <p:ph type="ftr" sz="quarter" idx="11"/>
          </p:nvPr>
        </p:nvSpPr>
        <p:spPr/>
        <p:txBody>
          <a:bodyPr/>
          <a:lstStyle/>
          <a:p>
            <a:r>
              <a:rPr lang="el-GR"/>
              <a:t>ΕΣΚΙΜΩΟΙ - ΟΙ ΚΑΤΟΙΚΟΙ ΤΩΝ ΠΑΓΩΜΕΝΩΝ ΠΕΡΙΟΧΩΝ</a:t>
            </a:r>
            <a:endParaRPr lang="es-US"/>
          </a:p>
        </p:txBody>
      </p:sp>
      <p:sp>
        <p:nvSpPr>
          <p:cNvPr id="7" name="Slide Number Placeholder 6"/>
          <p:cNvSpPr>
            <a:spLocks noGrp="1"/>
          </p:cNvSpPr>
          <p:nvPr>
            <p:ph type="sldNum" sz="quarter" idx="12"/>
          </p:nvPr>
        </p:nvSpPr>
        <p:spPr/>
        <p:txBody>
          <a:bodyPr/>
          <a:lstStyle/>
          <a:p>
            <a:fld id="{34FA48FB-4722-4BF0-AC8F-513B4BF81BBA}" type="slidenum">
              <a:rPr lang="es-US" smtClean="0"/>
              <a:t>‹#›</a:t>
            </a:fld>
            <a:endParaRPr lang="es-US"/>
          </a:p>
        </p:txBody>
      </p:sp>
    </p:spTree>
    <p:extLst>
      <p:ext uri="{BB962C8B-B14F-4D97-AF65-F5344CB8AC3E}">
        <p14:creationId xmlns:p14="http://schemas.microsoft.com/office/powerpoint/2010/main" val="85210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F2F8BF-CABF-4796-AD8F-3A1E3E8362C2}" type="datetime1">
              <a:rPr lang="es-US" smtClean="0"/>
              <a:t>1/20/2021</a:t>
            </a:fld>
            <a:endParaRPr lang="es-US"/>
          </a:p>
        </p:txBody>
      </p:sp>
      <p:sp>
        <p:nvSpPr>
          <p:cNvPr id="6" name="Footer Placeholder 5"/>
          <p:cNvSpPr>
            <a:spLocks noGrp="1"/>
          </p:cNvSpPr>
          <p:nvPr>
            <p:ph type="ftr" sz="quarter" idx="11"/>
          </p:nvPr>
        </p:nvSpPr>
        <p:spPr/>
        <p:txBody>
          <a:bodyPr/>
          <a:lstStyle/>
          <a:p>
            <a:r>
              <a:rPr lang="el-GR"/>
              <a:t>ΕΣΚΙΜΩΟΙ - ΟΙ ΚΑΤΟΙΚΟΙ ΤΩΝ ΠΑΓΩΜΕΝΩΝ ΠΕΡΙΟΧΩΝ</a:t>
            </a:r>
            <a:endParaRPr lang="es-US"/>
          </a:p>
        </p:txBody>
      </p:sp>
      <p:sp>
        <p:nvSpPr>
          <p:cNvPr id="7" name="Slide Number Placeholder 6"/>
          <p:cNvSpPr>
            <a:spLocks noGrp="1"/>
          </p:cNvSpPr>
          <p:nvPr>
            <p:ph type="sldNum" sz="quarter" idx="12"/>
          </p:nvPr>
        </p:nvSpPr>
        <p:spPr/>
        <p:txBody>
          <a:bodyPr/>
          <a:lstStyle/>
          <a:p>
            <a:fld id="{34FA48FB-4722-4BF0-AC8F-513B4BF81BBA}" type="slidenum">
              <a:rPr lang="es-US" smtClean="0"/>
              <a:t>‹#›</a:t>
            </a:fld>
            <a:endParaRPr lang="es-US"/>
          </a:p>
        </p:txBody>
      </p:sp>
    </p:spTree>
    <p:extLst>
      <p:ext uri="{BB962C8B-B14F-4D97-AF65-F5344CB8AC3E}">
        <p14:creationId xmlns:p14="http://schemas.microsoft.com/office/powerpoint/2010/main" val="334360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2DD1FD-2606-4219-95DB-AB6B80575E78}" type="datetime1">
              <a:rPr lang="es-US" smtClean="0"/>
              <a:t>1/20/2021</a:t>
            </a:fld>
            <a:endParaRPr lang="es-US"/>
          </a:p>
        </p:txBody>
      </p:sp>
      <p:sp>
        <p:nvSpPr>
          <p:cNvPr id="6" name="Footer Placeholder 5"/>
          <p:cNvSpPr>
            <a:spLocks noGrp="1"/>
          </p:cNvSpPr>
          <p:nvPr>
            <p:ph type="ftr" sz="quarter" idx="11"/>
          </p:nvPr>
        </p:nvSpPr>
        <p:spPr/>
        <p:txBody>
          <a:bodyPr/>
          <a:lstStyle/>
          <a:p>
            <a:r>
              <a:rPr lang="el-GR"/>
              <a:t>ΕΣΚΙΜΩΟΙ - ΟΙ ΚΑΤΟΙΚΟΙ ΤΩΝ ΠΑΓΩΜΕΝΩΝ ΠΕΡΙΟΧΩΝ</a:t>
            </a:r>
            <a:endParaRPr lang="es-US"/>
          </a:p>
        </p:txBody>
      </p:sp>
      <p:sp>
        <p:nvSpPr>
          <p:cNvPr id="7" name="Slide Number Placeholder 6"/>
          <p:cNvSpPr>
            <a:spLocks noGrp="1"/>
          </p:cNvSpPr>
          <p:nvPr>
            <p:ph type="sldNum" sz="quarter" idx="12"/>
          </p:nvPr>
        </p:nvSpPr>
        <p:spPr/>
        <p:txBody>
          <a:bodyPr/>
          <a:lstStyle/>
          <a:p>
            <a:fld id="{34FA48FB-4722-4BF0-AC8F-513B4BF81BBA}" type="slidenum">
              <a:rPr lang="es-US" smtClean="0"/>
              <a:t>‹#›</a:t>
            </a:fld>
            <a:endParaRPr lang="es-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87734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F33999-076B-4962-AB95-28BE28EB7066}" type="datetime1">
              <a:rPr lang="es-US" smtClean="0"/>
              <a:t>1/20/2021</a:t>
            </a:fld>
            <a:endParaRPr lang="es-US"/>
          </a:p>
        </p:txBody>
      </p:sp>
      <p:sp>
        <p:nvSpPr>
          <p:cNvPr id="6" name="Footer Placeholder 5"/>
          <p:cNvSpPr>
            <a:spLocks noGrp="1"/>
          </p:cNvSpPr>
          <p:nvPr>
            <p:ph type="ftr" sz="quarter" idx="11"/>
          </p:nvPr>
        </p:nvSpPr>
        <p:spPr/>
        <p:txBody>
          <a:bodyPr/>
          <a:lstStyle/>
          <a:p>
            <a:r>
              <a:rPr lang="el-GR"/>
              <a:t>ΕΣΚΙΜΩΟΙ - ΟΙ ΚΑΤΟΙΚΟΙ ΤΩΝ ΠΑΓΩΜΕΝΩΝ ΠΕΡΙΟΧΩΝ</a:t>
            </a:r>
            <a:endParaRPr lang="es-US"/>
          </a:p>
        </p:txBody>
      </p:sp>
      <p:sp>
        <p:nvSpPr>
          <p:cNvPr id="7" name="Slide Number Placeholder 6"/>
          <p:cNvSpPr>
            <a:spLocks noGrp="1"/>
          </p:cNvSpPr>
          <p:nvPr>
            <p:ph type="sldNum" sz="quarter" idx="12"/>
          </p:nvPr>
        </p:nvSpPr>
        <p:spPr/>
        <p:txBody>
          <a:bodyPr/>
          <a:lstStyle/>
          <a:p>
            <a:fld id="{34FA48FB-4722-4BF0-AC8F-513B4BF81BBA}" type="slidenum">
              <a:rPr lang="es-US" smtClean="0"/>
              <a:t>‹#›</a:t>
            </a:fld>
            <a:endParaRPr lang="es-US"/>
          </a:p>
        </p:txBody>
      </p:sp>
    </p:spTree>
    <p:extLst>
      <p:ext uri="{BB962C8B-B14F-4D97-AF65-F5344CB8AC3E}">
        <p14:creationId xmlns:p14="http://schemas.microsoft.com/office/powerpoint/2010/main" val="1646093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52D9631-05A7-4751-8CCE-EA8B233D283D}" type="datetime1">
              <a:rPr lang="es-US" smtClean="0"/>
              <a:t>1/20/2021</a:t>
            </a:fld>
            <a:endParaRPr lang="es-US"/>
          </a:p>
        </p:txBody>
      </p:sp>
      <p:sp>
        <p:nvSpPr>
          <p:cNvPr id="4" name="Footer Placeholder 3"/>
          <p:cNvSpPr>
            <a:spLocks noGrp="1"/>
          </p:cNvSpPr>
          <p:nvPr>
            <p:ph type="ftr" sz="quarter" idx="11"/>
          </p:nvPr>
        </p:nvSpPr>
        <p:spPr/>
        <p:txBody>
          <a:bodyPr/>
          <a:lstStyle/>
          <a:p>
            <a:r>
              <a:rPr lang="el-GR"/>
              <a:t>ΕΣΚΙΜΩΟΙ - ΟΙ ΚΑΤΟΙΚΟΙ ΤΩΝ ΠΑΓΩΜΕΝΩΝ ΠΕΡΙΟΧΩΝ</a:t>
            </a:r>
            <a:endParaRPr lang="es-US"/>
          </a:p>
        </p:txBody>
      </p:sp>
      <p:sp>
        <p:nvSpPr>
          <p:cNvPr id="5" name="Slide Number Placeholder 4"/>
          <p:cNvSpPr>
            <a:spLocks noGrp="1"/>
          </p:cNvSpPr>
          <p:nvPr>
            <p:ph type="sldNum" sz="quarter" idx="12"/>
          </p:nvPr>
        </p:nvSpPr>
        <p:spPr/>
        <p:txBody>
          <a:bodyPr/>
          <a:lstStyle/>
          <a:p>
            <a:fld id="{34FA48FB-4722-4BF0-AC8F-513B4BF81BBA}" type="slidenum">
              <a:rPr lang="es-US" smtClean="0"/>
              <a:t>‹#›</a:t>
            </a:fld>
            <a:endParaRPr lang="es-US"/>
          </a:p>
        </p:txBody>
      </p:sp>
    </p:spTree>
    <p:extLst>
      <p:ext uri="{BB962C8B-B14F-4D97-AF65-F5344CB8AC3E}">
        <p14:creationId xmlns:p14="http://schemas.microsoft.com/office/powerpoint/2010/main" val="3026143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EEBFCA7-746F-46B2-A78D-D96A7219BFEC}" type="datetime1">
              <a:rPr lang="es-US" smtClean="0"/>
              <a:t>1/20/2021</a:t>
            </a:fld>
            <a:endParaRPr lang="es-US"/>
          </a:p>
        </p:txBody>
      </p:sp>
      <p:sp>
        <p:nvSpPr>
          <p:cNvPr id="4" name="Footer Placeholder 3"/>
          <p:cNvSpPr>
            <a:spLocks noGrp="1"/>
          </p:cNvSpPr>
          <p:nvPr>
            <p:ph type="ftr" sz="quarter" idx="11"/>
          </p:nvPr>
        </p:nvSpPr>
        <p:spPr/>
        <p:txBody>
          <a:bodyPr/>
          <a:lstStyle/>
          <a:p>
            <a:r>
              <a:rPr lang="el-GR"/>
              <a:t>ΕΣΚΙΜΩΟΙ - ΟΙ ΚΑΤΟΙΚΟΙ ΤΩΝ ΠΑΓΩΜΕΝΩΝ ΠΕΡΙΟΧΩΝ</a:t>
            </a:r>
            <a:endParaRPr lang="es-US"/>
          </a:p>
        </p:txBody>
      </p:sp>
      <p:sp>
        <p:nvSpPr>
          <p:cNvPr id="5" name="Slide Number Placeholder 4"/>
          <p:cNvSpPr>
            <a:spLocks noGrp="1"/>
          </p:cNvSpPr>
          <p:nvPr>
            <p:ph type="sldNum" sz="quarter" idx="12"/>
          </p:nvPr>
        </p:nvSpPr>
        <p:spPr/>
        <p:txBody>
          <a:bodyPr/>
          <a:lstStyle/>
          <a:p>
            <a:fld id="{34FA48FB-4722-4BF0-AC8F-513B4BF81BBA}" type="slidenum">
              <a:rPr lang="es-US" smtClean="0"/>
              <a:t>‹#›</a:t>
            </a:fld>
            <a:endParaRPr lang="es-US"/>
          </a:p>
        </p:txBody>
      </p:sp>
    </p:spTree>
    <p:extLst>
      <p:ext uri="{BB962C8B-B14F-4D97-AF65-F5344CB8AC3E}">
        <p14:creationId xmlns:p14="http://schemas.microsoft.com/office/powerpoint/2010/main" val="4206062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AF18F-FE64-4085-80D9-E78907AC8A61}" type="datetime1">
              <a:rPr lang="es-US" smtClean="0"/>
              <a:t>1/20/2021</a:t>
            </a:fld>
            <a:endParaRPr lang="es-US"/>
          </a:p>
        </p:txBody>
      </p:sp>
      <p:sp>
        <p:nvSpPr>
          <p:cNvPr id="5" name="Footer Placeholder 4"/>
          <p:cNvSpPr>
            <a:spLocks noGrp="1"/>
          </p:cNvSpPr>
          <p:nvPr>
            <p:ph type="ftr" sz="quarter" idx="11"/>
          </p:nvPr>
        </p:nvSpPr>
        <p:spPr/>
        <p:txBody>
          <a:bodyPr/>
          <a:lstStyle/>
          <a:p>
            <a:r>
              <a:rPr lang="el-GR"/>
              <a:t>ΕΣΚΙΜΩΟΙ - ΟΙ ΚΑΤΟΙΚΟΙ ΤΩΝ ΠΑΓΩΜΕΝΩΝ ΠΕΡΙΟΧΩΝ</a:t>
            </a:r>
            <a:endParaRPr lang="es-US"/>
          </a:p>
        </p:txBody>
      </p:sp>
      <p:sp>
        <p:nvSpPr>
          <p:cNvPr id="6" name="Slide Number Placeholder 5"/>
          <p:cNvSpPr>
            <a:spLocks noGrp="1"/>
          </p:cNvSpPr>
          <p:nvPr>
            <p:ph type="sldNum" sz="quarter" idx="12"/>
          </p:nvPr>
        </p:nvSpPr>
        <p:spPr/>
        <p:txBody>
          <a:bodyPr/>
          <a:lstStyle/>
          <a:p>
            <a:fld id="{34FA48FB-4722-4BF0-AC8F-513B4BF81BBA}" type="slidenum">
              <a:rPr lang="es-US" smtClean="0"/>
              <a:t>‹#›</a:t>
            </a:fld>
            <a:endParaRPr lang="es-US"/>
          </a:p>
        </p:txBody>
      </p:sp>
    </p:spTree>
    <p:extLst>
      <p:ext uri="{BB962C8B-B14F-4D97-AF65-F5344CB8AC3E}">
        <p14:creationId xmlns:p14="http://schemas.microsoft.com/office/powerpoint/2010/main" val="1766606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EEFA8-4BB4-455C-A1DE-06B23B28A193}" type="datetime1">
              <a:rPr lang="es-US" smtClean="0"/>
              <a:t>1/20/2021</a:t>
            </a:fld>
            <a:endParaRPr lang="es-US"/>
          </a:p>
        </p:txBody>
      </p:sp>
      <p:sp>
        <p:nvSpPr>
          <p:cNvPr id="5" name="Footer Placeholder 4"/>
          <p:cNvSpPr>
            <a:spLocks noGrp="1"/>
          </p:cNvSpPr>
          <p:nvPr>
            <p:ph type="ftr" sz="quarter" idx="11"/>
          </p:nvPr>
        </p:nvSpPr>
        <p:spPr/>
        <p:txBody>
          <a:bodyPr/>
          <a:lstStyle/>
          <a:p>
            <a:r>
              <a:rPr lang="el-GR"/>
              <a:t>ΕΣΚΙΜΩΟΙ - ΟΙ ΚΑΤΟΙΚΟΙ ΤΩΝ ΠΑΓΩΜΕΝΩΝ ΠΕΡΙΟΧΩΝ</a:t>
            </a:r>
            <a:endParaRPr lang="es-US"/>
          </a:p>
        </p:txBody>
      </p:sp>
      <p:sp>
        <p:nvSpPr>
          <p:cNvPr id="6" name="Slide Number Placeholder 5"/>
          <p:cNvSpPr>
            <a:spLocks noGrp="1"/>
          </p:cNvSpPr>
          <p:nvPr>
            <p:ph type="sldNum" sz="quarter" idx="12"/>
          </p:nvPr>
        </p:nvSpPr>
        <p:spPr/>
        <p:txBody>
          <a:bodyPr/>
          <a:lstStyle/>
          <a:p>
            <a:fld id="{34FA48FB-4722-4BF0-AC8F-513B4BF81BBA}" type="slidenum">
              <a:rPr lang="es-US" smtClean="0"/>
              <a:t>‹#›</a:t>
            </a:fld>
            <a:endParaRPr lang="es-US"/>
          </a:p>
        </p:txBody>
      </p:sp>
    </p:spTree>
    <p:extLst>
      <p:ext uri="{BB962C8B-B14F-4D97-AF65-F5344CB8AC3E}">
        <p14:creationId xmlns:p14="http://schemas.microsoft.com/office/powerpoint/2010/main" val="2067236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666B268-5F40-442A-9B44-421CAD6EBEBD}" type="datetime1">
              <a:rPr lang="es-US" smtClean="0"/>
              <a:t>1/20/2021</a:t>
            </a:fld>
            <a:endParaRPr lang="es-US"/>
          </a:p>
        </p:txBody>
      </p:sp>
      <p:sp>
        <p:nvSpPr>
          <p:cNvPr id="5" name="Footer Placeholder 4"/>
          <p:cNvSpPr>
            <a:spLocks noGrp="1"/>
          </p:cNvSpPr>
          <p:nvPr>
            <p:ph type="ftr" sz="quarter" idx="11"/>
          </p:nvPr>
        </p:nvSpPr>
        <p:spPr/>
        <p:txBody>
          <a:bodyPr/>
          <a:lstStyle/>
          <a:p>
            <a:r>
              <a:rPr lang="el-GR"/>
              <a:t>ΕΣΚΙΜΩΟΙ - ΟΙ ΚΑΤΟΙΚΟΙ ΤΩΝ ΠΑΓΩΜΕΝΩΝ ΠΕΡΙΟΧΩΝ</a:t>
            </a:r>
            <a:endParaRPr lang="es-US"/>
          </a:p>
        </p:txBody>
      </p:sp>
      <p:sp>
        <p:nvSpPr>
          <p:cNvPr id="6" name="Slide Number Placeholder 5"/>
          <p:cNvSpPr>
            <a:spLocks noGrp="1"/>
          </p:cNvSpPr>
          <p:nvPr>
            <p:ph type="sldNum" sz="quarter" idx="12"/>
          </p:nvPr>
        </p:nvSpPr>
        <p:spPr/>
        <p:txBody>
          <a:bodyPr/>
          <a:lstStyle/>
          <a:p>
            <a:fld id="{34FA48FB-4722-4BF0-AC8F-513B4BF81BBA}" type="slidenum">
              <a:rPr lang="es-US" smtClean="0"/>
              <a:t>‹#›</a:t>
            </a:fld>
            <a:endParaRPr lang="es-US"/>
          </a:p>
        </p:txBody>
      </p:sp>
    </p:spTree>
    <p:extLst>
      <p:ext uri="{BB962C8B-B14F-4D97-AF65-F5344CB8AC3E}">
        <p14:creationId xmlns:p14="http://schemas.microsoft.com/office/powerpoint/2010/main" val="41560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lvl1pPr>
              <a:defRPr cap="none" baseline="0"/>
            </a:lvl1pPr>
            <a:lvl2pPr>
              <a:defRPr cap="none" baseline="0"/>
            </a:lvl2pPr>
            <a:lvl3pPr>
              <a:defRPr cap="none" baseline="0"/>
            </a:lvl3pPr>
            <a:lvl4pPr>
              <a:defRPr cap="none" baseline="0"/>
            </a:lvl4pPr>
            <a:lvl5pPr>
              <a:defRPr cap="none"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AC0B5-8425-430D-AB97-58E1D0A6C5E3}" type="datetime1">
              <a:rPr lang="es-US" smtClean="0"/>
              <a:t>1/20/2021</a:t>
            </a:fld>
            <a:endParaRPr lang="es-US"/>
          </a:p>
        </p:txBody>
      </p:sp>
      <p:sp>
        <p:nvSpPr>
          <p:cNvPr id="5" name="Footer Placeholder 4"/>
          <p:cNvSpPr>
            <a:spLocks noGrp="1"/>
          </p:cNvSpPr>
          <p:nvPr>
            <p:ph type="ftr" sz="quarter" idx="11"/>
          </p:nvPr>
        </p:nvSpPr>
        <p:spPr/>
        <p:txBody>
          <a:bodyPr/>
          <a:lstStyle/>
          <a:p>
            <a:r>
              <a:rPr lang="el-GR"/>
              <a:t>ΕΣΚΙΜΩΟΙ - ΟΙ ΚΑΤΟΙΚΟΙ ΤΩΝ ΠΑΓΩΜΕΝΩΝ ΠΕΡΙΟΧΩΝ</a:t>
            </a:r>
            <a:endParaRPr lang="es-US"/>
          </a:p>
        </p:txBody>
      </p:sp>
      <p:sp>
        <p:nvSpPr>
          <p:cNvPr id="6" name="Slide Number Placeholder 5"/>
          <p:cNvSpPr>
            <a:spLocks noGrp="1"/>
          </p:cNvSpPr>
          <p:nvPr>
            <p:ph type="sldNum" sz="quarter" idx="12"/>
          </p:nvPr>
        </p:nvSpPr>
        <p:spPr/>
        <p:txBody>
          <a:bodyPr/>
          <a:lstStyle/>
          <a:p>
            <a:fld id="{34FA48FB-4722-4BF0-AC8F-513B4BF81BBA}" type="slidenum">
              <a:rPr lang="es-US" smtClean="0"/>
              <a:t>‹#›</a:t>
            </a:fld>
            <a:endParaRPr lang="es-US"/>
          </a:p>
        </p:txBody>
      </p:sp>
    </p:spTree>
    <p:extLst>
      <p:ext uri="{BB962C8B-B14F-4D97-AF65-F5344CB8AC3E}">
        <p14:creationId xmlns:p14="http://schemas.microsoft.com/office/powerpoint/2010/main" val="250301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7BE031-1073-4A95-8C45-A49005C6A54F}" type="datetime1">
              <a:rPr lang="es-US" smtClean="0"/>
              <a:t>1/20/2021</a:t>
            </a:fld>
            <a:endParaRPr lang="es-US"/>
          </a:p>
        </p:txBody>
      </p:sp>
      <p:sp>
        <p:nvSpPr>
          <p:cNvPr id="5" name="Footer Placeholder 4"/>
          <p:cNvSpPr>
            <a:spLocks noGrp="1"/>
          </p:cNvSpPr>
          <p:nvPr>
            <p:ph type="ftr" sz="quarter" idx="11"/>
          </p:nvPr>
        </p:nvSpPr>
        <p:spPr/>
        <p:txBody>
          <a:bodyPr/>
          <a:lstStyle/>
          <a:p>
            <a:r>
              <a:rPr lang="el-GR"/>
              <a:t>ΕΣΚΙΜΩΟΙ - ΟΙ ΚΑΤΟΙΚΟΙ ΤΩΝ ΠΑΓΩΜΕΝΩΝ ΠΕΡΙΟΧΩΝ</a:t>
            </a:r>
            <a:endParaRPr lang="es-US"/>
          </a:p>
        </p:txBody>
      </p:sp>
      <p:sp>
        <p:nvSpPr>
          <p:cNvPr id="6" name="Slide Number Placeholder 5"/>
          <p:cNvSpPr>
            <a:spLocks noGrp="1"/>
          </p:cNvSpPr>
          <p:nvPr>
            <p:ph type="sldNum" sz="quarter" idx="12"/>
          </p:nvPr>
        </p:nvSpPr>
        <p:spPr/>
        <p:txBody>
          <a:bodyPr/>
          <a:lstStyle/>
          <a:p>
            <a:fld id="{34FA48FB-4722-4BF0-AC8F-513B4BF81BBA}" type="slidenum">
              <a:rPr lang="es-US" smtClean="0"/>
              <a:t>‹#›</a:t>
            </a:fld>
            <a:endParaRPr lang="es-US"/>
          </a:p>
        </p:txBody>
      </p:sp>
    </p:spTree>
    <p:extLst>
      <p:ext uri="{BB962C8B-B14F-4D97-AF65-F5344CB8AC3E}">
        <p14:creationId xmlns:p14="http://schemas.microsoft.com/office/powerpoint/2010/main" val="387546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2511CE-9440-4A2D-BB9C-A4584F68FB14}" type="datetime1">
              <a:rPr lang="es-US" smtClean="0"/>
              <a:t>1/20/2021</a:t>
            </a:fld>
            <a:endParaRPr lang="es-US"/>
          </a:p>
        </p:txBody>
      </p:sp>
      <p:sp>
        <p:nvSpPr>
          <p:cNvPr id="6" name="Footer Placeholder 5"/>
          <p:cNvSpPr>
            <a:spLocks noGrp="1"/>
          </p:cNvSpPr>
          <p:nvPr>
            <p:ph type="ftr" sz="quarter" idx="11"/>
          </p:nvPr>
        </p:nvSpPr>
        <p:spPr/>
        <p:txBody>
          <a:bodyPr/>
          <a:lstStyle/>
          <a:p>
            <a:r>
              <a:rPr lang="el-GR"/>
              <a:t>ΕΣΚΙΜΩΟΙ - ΟΙ ΚΑΤΟΙΚΟΙ ΤΩΝ ΠΑΓΩΜΕΝΩΝ ΠΕΡΙΟΧΩΝ</a:t>
            </a:r>
            <a:endParaRPr lang="es-US"/>
          </a:p>
        </p:txBody>
      </p:sp>
      <p:sp>
        <p:nvSpPr>
          <p:cNvPr id="7" name="Slide Number Placeholder 6"/>
          <p:cNvSpPr>
            <a:spLocks noGrp="1"/>
          </p:cNvSpPr>
          <p:nvPr>
            <p:ph type="sldNum" sz="quarter" idx="12"/>
          </p:nvPr>
        </p:nvSpPr>
        <p:spPr/>
        <p:txBody>
          <a:bodyPr/>
          <a:lstStyle/>
          <a:p>
            <a:fld id="{34FA48FB-4722-4BF0-AC8F-513B4BF81BBA}" type="slidenum">
              <a:rPr lang="es-US" smtClean="0"/>
              <a:t>‹#›</a:t>
            </a:fld>
            <a:endParaRPr lang="es-US"/>
          </a:p>
        </p:txBody>
      </p:sp>
    </p:spTree>
    <p:extLst>
      <p:ext uri="{BB962C8B-B14F-4D97-AF65-F5344CB8AC3E}">
        <p14:creationId xmlns:p14="http://schemas.microsoft.com/office/powerpoint/2010/main" val="199186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471042-79EE-4D37-A653-044A9A38F586}" type="datetime1">
              <a:rPr lang="es-US" smtClean="0"/>
              <a:t>1/20/2021</a:t>
            </a:fld>
            <a:endParaRPr lang="es-US"/>
          </a:p>
        </p:txBody>
      </p:sp>
      <p:sp>
        <p:nvSpPr>
          <p:cNvPr id="8" name="Footer Placeholder 7"/>
          <p:cNvSpPr>
            <a:spLocks noGrp="1"/>
          </p:cNvSpPr>
          <p:nvPr>
            <p:ph type="ftr" sz="quarter" idx="11"/>
          </p:nvPr>
        </p:nvSpPr>
        <p:spPr/>
        <p:txBody>
          <a:bodyPr/>
          <a:lstStyle/>
          <a:p>
            <a:r>
              <a:rPr lang="el-GR"/>
              <a:t>ΕΣΚΙΜΩΟΙ - ΟΙ ΚΑΤΟΙΚΟΙ ΤΩΝ ΠΑΓΩΜΕΝΩΝ ΠΕΡΙΟΧΩΝ</a:t>
            </a:r>
            <a:endParaRPr lang="es-US"/>
          </a:p>
        </p:txBody>
      </p:sp>
      <p:sp>
        <p:nvSpPr>
          <p:cNvPr id="9" name="Slide Number Placeholder 8"/>
          <p:cNvSpPr>
            <a:spLocks noGrp="1"/>
          </p:cNvSpPr>
          <p:nvPr>
            <p:ph type="sldNum" sz="quarter" idx="12"/>
          </p:nvPr>
        </p:nvSpPr>
        <p:spPr/>
        <p:txBody>
          <a:bodyPr/>
          <a:lstStyle/>
          <a:p>
            <a:fld id="{34FA48FB-4722-4BF0-AC8F-513B4BF81BBA}" type="slidenum">
              <a:rPr lang="es-US" smtClean="0"/>
              <a:t>‹#›</a:t>
            </a:fld>
            <a:endParaRPr lang="es-US"/>
          </a:p>
        </p:txBody>
      </p:sp>
    </p:spTree>
    <p:extLst>
      <p:ext uri="{BB962C8B-B14F-4D97-AF65-F5344CB8AC3E}">
        <p14:creationId xmlns:p14="http://schemas.microsoft.com/office/powerpoint/2010/main" val="403315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226CE2-4478-4907-BF0D-4F01B2AAB8A4}" type="datetime1">
              <a:rPr lang="es-US" smtClean="0"/>
              <a:t>1/20/2021</a:t>
            </a:fld>
            <a:endParaRPr lang="es-US"/>
          </a:p>
        </p:txBody>
      </p:sp>
      <p:sp>
        <p:nvSpPr>
          <p:cNvPr id="4" name="Footer Placeholder 3"/>
          <p:cNvSpPr>
            <a:spLocks noGrp="1"/>
          </p:cNvSpPr>
          <p:nvPr>
            <p:ph type="ftr" sz="quarter" idx="11"/>
          </p:nvPr>
        </p:nvSpPr>
        <p:spPr/>
        <p:txBody>
          <a:bodyPr/>
          <a:lstStyle/>
          <a:p>
            <a:r>
              <a:rPr lang="el-GR"/>
              <a:t>ΕΣΚΙΜΩΟΙ - ΟΙ ΚΑΤΟΙΚΟΙ ΤΩΝ ΠΑΓΩΜΕΝΩΝ ΠΕΡΙΟΧΩΝ</a:t>
            </a:r>
            <a:endParaRPr lang="es-US"/>
          </a:p>
        </p:txBody>
      </p:sp>
      <p:sp>
        <p:nvSpPr>
          <p:cNvPr id="5" name="Slide Number Placeholder 4"/>
          <p:cNvSpPr>
            <a:spLocks noGrp="1"/>
          </p:cNvSpPr>
          <p:nvPr>
            <p:ph type="sldNum" sz="quarter" idx="12"/>
          </p:nvPr>
        </p:nvSpPr>
        <p:spPr/>
        <p:txBody>
          <a:bodyPr/>
          <a:lstStyle/>
          <a:p>
            <a:fld id="{34FA48FB-4722-4BF0-AC8F-513B4BF81BBA}" type="slidenum">
              <a:rPr lang="es-US" smtClean="0"/>
              <a:t>‹#›</a:t>
            </a:fld>
            <a:endParaRPr lang="es-US"/>
          </a:p>
        </p:txBody>
      </p:sp>
    </p:spTree>
    <p:extLst>
      <p:ext uri="{BB962C8B-B14F-4D97-AF65-F5344CB8AC3E}">
        <p14:creationId xmlns:p14="http://schemas.microsoft.com/office/powerpoint/2010/main" val="174419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A3B4E1C-C8A4-443D-9892-AF5CE737E261}" type="datetime1">
              <a:rPr lang="es-US" smtClean="0"/>
              <a:t>1/20/2021</a:t>
            </a:fld>
            <a:endParaRPr lang="es-US"/>
          </a:p>
        </p:txBody>
      </p:sp>
      <p:sp>
        <p:nvSpPr>
          <p:cNvPr id="3" name="Footer Placeholder 2"/>
          <p:cNvSpPr>
            <a:spLocks noGrp="1"/>
          </p:cNvSpPr>
          <p:nvPr>
            <p:ph type="ftr" sz="quarter" idx="11"/>
          </p:nvPr>
        </p:nvSpPr>
        <p:spPr/>
        <p:txBody>
          <a:bodyPr/>
          <a:lstStyle/>
          <a:p>
            <a:r>
              <a:rPr lang="el-GR"/>
              <a:t>ΕΣΚΙΜΩΟΙ - ΟΙ ΚΑΤΟΙΚΟΙ ΤΩΝ ΠΑΓΩΜΕΝΩΝ ΠΕΡΙΟΧΩΝ</a:t>
            </a:r>
            <a:endParaRPr lang="es-US"/>
          </a:p>
        </p:txBody>
      </p:sp>
      <p:sp>
        <p:nvSpPr>
          <p:cNvPr id="4" name="Slide Number Placeholder 3"/>
          <p:cNvSpPr>
            <a:spLocks noGrp="1"/>
          </p:cNvSpPr>
          <p:nvPr>
            <p:ph type="sldNum" sz="quarter" idx="12"/>
          </p:nvPr>
        </p:nvSpPr>
        <p:spPr/>
        <p:txBody>
          <a:bodyPr/>
          <a:lstStyle/>
          <a:p>
            <a:fld id="{34FA48FB-4722-4BF0-AC8F-513B4BF81BBA}" type="slidenum">
              <a:rPr lang="es-US" smtClean="0"/>
              <a:t>‹#›</a:t>
            </a:fld>
            <a:endParaRPr lang="es-US"/>
          </a:p>
        </p:txBody>
      </p:sp>
    </p:spTree>
    <p:extLst>
      <p:ext uri="{BB962C8B-B14F-4D97-AF65-F5344CB8AC3E}">
        <p14:creationId xmlns:p14="http://schemas.microsoft.com/office/powerpoint/2010/main" val="1920136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73DDD8-6BDF-4642-A412-9E37F58F47BE}" type="datetime1">
              <a:rPr lang="es-US" smtClean="0"/>
              <a:t>1/20/2021</a:t>
            </a:fld>
            <a:endParaRPr lang="es-US"/>
          </a:p>
        </p:txBody>
      </p:sp>
      <p:sp>
        <p:nvSpPr>
          <p:cNvPr id="6" name="Footer Placeholder 5"/>
          <p:cNvSpPr>
            <a:spLocks noGrp="1"/>
          </p:cNvSpPr>
          <p:nvPr>
            <p:ph type="ftr" sz="quarter" idx="11"/>
          </p:nvPr>
        </p:nvSpPr>
        <p:spPr/>
        <p:txBody>
          <a:bodyPr/>
          <a:lstStyle/>
          <a:p>
            <a:r>
              <a:rPr lang="el-GR"/>
              <a:t>ΕΣΚΙΜΩΟΙ - ΟΙ ΚΑΤΟΙΚΟΙ ΤΩΝ ΠΑΓΩΜΕΝΩΝ ΠΕΡΙΟΧΩΝ</a:t>
            </a:r>
            <a:endParaRPr lang="es-US"/>
          </a:p>
        </p:txBody>
      </p:sp>
      <p:sp>
        <p:nvSpPr>
          <p:cNvPr id="7" name="Slide Number Placeholder 6"/>
          <p:cNvSpPr>
            <a:spLocks noGrp="1"/>
          </p:cNvSpPr>
          <p:nvPr>
            <p:ph type="sldNum" sz="quarter" idx="12"/>
          </p:nvPr>
        </p:nvSpPr>
        <p:spPr/>
        <p:txBody>
          <a:bodyPr/>
          <a:lstStyle/>
          <a:p>
            <a:fld id="{34FA48FB-4722-4BF0-AC8F-513B4BF81BBA}" type="slidenum">
              <a:rPr lang="es-US" smtClean="0"/>
              <a:t>‹#›</a:t>
            </a:fld>
            <a:endParaRPr lang="es-US"/>
          </a:p>
        </p:txBody>
      </p:sp>
    </p:spTree>
    <p:extLst>
      <p:ext uri="{BB962C8B-B14F-4D97-AF65-F5344CB8AC3E}">
        <p14:creationId xmlns:p14="http://schemas.microsoft.com/office/powerpoint/2010/main" val="253792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2F74A8-0C07-40EF-B307-266795937BEF}" type="datetime1">
              <a:rPr lang="es-US" smtClean="0"/>
              <a:t>1/20/2021</a:t>
            </a:fld>
            <a:endParaRPr lang="es-US"/>
          </a:p>
        </p:txBody>
      </p:sp>
      <p:sp>
        <p:nvSpPr>
          <p:cNvPr id="6" name="Footer Placeholder 5"/>
          <p:cNvSpPr>
            <a:spLocks noGrp="1"/>
          </p:cNvSpPr>
          <p:nvPr>
            <p:ph type="ftr" sz="quarter" idx="11"/>
          </p:nvPr>
        </p:nvSpPr>
        <p:spPr/>
        <p:txBody>
          <a:bodyPr/>
          <a:lstStyle/>
          <a:p>
            <a:r>
              <a:rPr lang="el-GR"/>
              <a:t>ΕΣΚΙΜΩΟΙ - ΟΙ ΚΑΤΟΙΚΟΙ ΤΩΝ ΠΑΓΩΜΕΝΩΝ ΠΕΡΙΟΧΩΝ</a:t>
            </a:r>
            <a:endParaRPr lang="es-US"/>
          </a:p>
        </p:txBody>
      </p:sp>
      <p:sp>
        <p:nvSpPr>
          <p:cNvPr id="7" name="Slide Number Placeholder 6"/>
          <p:cNvSpPr>
            <a:spLocks noGrp="1"/>
          </p:cNvSpPr>
          <p:nvPr>
            <p:ph type="sldNum" sz="quarter" idx="12"/>
          </p:nvPr>
        </p:nvSpPr>
        <p:spPr/>
        <p:txBody>
          <a:bodyPr/>
          <a:lstStyle/>
          <a:p>
            <a:fld id="{34FA48FB-4722-4BF0-AC8F-513B4BF81BBA}" type="slidenum">
              <a:rPr lang="es-US" smtClean="0"/>
              <a:t>‹#›</a:t>
            </a:fld>
            <a:endParaRPr lang="es-US"/>
          </a:p>
        </p:txBody>
      </p:sp>
    </p:spTree>
    <p:extLst>
      <p:ext uri="{BB962C8B-B14F-4D97-AF65-F5344CB8AC3E}">
        <p14:creationId xmlns:p14="http://schemas.microsoft.com/office/powerpoint/2010/main" val="284228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4A1E096-A396-4AA4-A59A-32BFCBAB6267}" type="datetime1">
              <a:rPr lang="es-US" smtClean="0"/>
              <a:t>1/20/2021</a:t>
            </a:fld>
            <a:endParaRPr lang="es-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l-GR"/>
              <a:t>ΕΣΚΙΜΩΟΙ - ΟΙ ΚΑΤΟΙΚΟΙ ΤΩΝ ΠΑΓΩΜΕΝΩΝ ΠΕΡΙΟΧΩΝ</a:t>
            </a:r>
            <a:endParaRPr lang="es-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4FA48FB-4722-4BF0-AC8F-513B4BF81BBA}" type="slidenum">
              <a:rPr lang="es-US" smtClean="0"/>
              <a:t>‹#›</a:t>
            </a:fld>
            <a:endParaRPr lang="es-US"/>
          </a:p>
        </p:txBody>
      </p:sp>
    </p:spTree>
    <p:extLst>
      <p:ext uri="{BB962C8B-B14F-4D97-AF65-F5344CB8AC3E}">
        <p14:creationId xmlns:p14="http://schemas.microsoft.com/office/powerpoint/2010/main" val="357625094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g"/><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847E-97B7-4688-A5C2-67842B9F844F}"/>
              </a:ext>
            </a:extLst>
          </p:cNvPr>
          <p:cNvSpPr>
            <a:spLocks noGrp="1"/>
          </p:cNvSpPr>
          <p:nvPr>
            <p:ph type="ctrTitle"/>
          </p:nvPr>
        </p:nvSpPr>
        <p:spPr>
          <a:xfrm>
            <a:off x="71020" y="1037285"/>
            <a:ext cx="8134349" cy="2387600"/>
          </a:xfrm>
        </p:spPr>
        <p:txBody>
          <a:bodyPr>
            <a:noAutofit/>
          </a:bodyPr>
          <a:lstStyle/>
          <a:p>
            <a: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t/>
            </a:r>
            <a:b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br>
            <a: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t/>
            </a:r>
            <a:b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br>
            <a: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t/>
            </a:r>
            <a:b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br>
            <a: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t/>
            </a:r>
            <a:b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br>
            <a: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t/>
            </a:r>
            <a:b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br>
            <a: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t/>
            </a:r>
            <a:b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br>
            <a: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t/>
            </a:r>
            <a:b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br>
            <a: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t/>
            </a:r>
            <a:b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br>
            <a: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t/>
            </a:r>
            <a:b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br>
            <a: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t/>
            </a:r>
            <a:b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br>
            <a: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t/>
            </a:r>
            <a:b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br>
            <a: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t/>
            </a:r>
            <a:b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br>
            <a:r>
              <a:rPr lang="el-GR" sz="6600" b="1" u="heavy"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t>ΕΣΚΙΜΩΟΙ</a:t>
            </a:r>
            <a:r>
              <a:rPr lang="es-US" sz="6600" dirty="0">
                <a:effectLst/>
                <a:latin typeface="Calibri" panose="020F0502020204030204" pitchFamily="34" charset="0"/>
                <a:ea typeface="SimSun" panose="02010600030101010101" pitchFamily="2" charset="-122"/>
                <a:cs typeface="Times New Roman" panose="02020603050405020304" pitchFamily="18" charset="0"/>
              </a:rPr>
              <a:t/>
            </a:r>
            <a:br>
              <a:rPr lang="es-US" sz="6600" dirty="0">
                <a:effectLst/>
                <a:latin typeface="Calibri" panose="020F0502020204030204" pitchFamily="34" charset="0"/>
                <a:ea typeface="SimSun" panose="02010600030101010101" pitchFamily="2" charset="-122"/>
                <a:cs typeface="Times New Roman" panose="02020603050405020304" pitchFamily="18" charset="0"/>
              </a:rPr>
            </a:br>
            <a:endParaRPr lang="es-US" sz="6600" dirty="0"/>
          </a:p>
        </p:txBody>
      </p:sp>
      <p:sp>
        <p:nvSpPr>
          <p:cNvPr id="3" name="Subtitle 2">
            <a:extLst>
              <a:ext uri="{FF2B5EF4-FFF2-40B4-BE49-F238E27FC236}">
                <a16:creationId xmlns:a16="http://schemas.microsoft.com/office/drawing/2014/main" id="{7E118EE9-F817-4FEA-AA20-D96B42CD2290}"/>
              </a:ext>
            </a:extLst>
          </p:cNvPr>
          <p:cNvSpPr>
            <a:spLocks noGrp="1"/>
          </p:cNvSpPr>
          <p:nvPr>
            <p:ph type="subTitle" idx="1"/>
          </p:nvPr>
        </p:nvSpPr>
        <p:spPr>
          <a:xfrm>
            <a:off x="0" y="3886200"/>
            <a:ext cx="10440988" cy="1371599"/>
          </a:xfrm>
        </p:spPr>
        <p:txBody>
          <a:bodyPr>
            <a:normAutofit/>
          </a:bodyPr>
          <a:lstStyle/>
          <a:p>
            <a:r>
              <a:rPr lang="el-CY" sz="3600" b="1" u="sng"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rPr>
              <a:t>Οι Κάτοικοι των Πα</a:t>
            </a:r>
            <a:r>
              <a:rPr lang="el-CY" sz="3600" b="1" u="sng" dirty="0" err="1">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rPr>
              <a:t>γωμένων</a:t>
            </a:r>
            <a:r>
              <a:rPr lang="el-CY" sz="3600" b="1" u="sng"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rPr>
              <a:t> Περιοχών</a:t>
            </a:r>
            <a:endParaRPr lang="es-US" sz="3600" dirty="0"/>
          </a:p>
        </p:txBody>
      </p:sp>
      <p:pic>
        <p:nvPicPr>
          <p:cNvPr id="3074" name="Picture 2" descr="Πώς οι Εσκιμώοι επιβιώνουν τρώγοντας τόσο λίπος – Artanews">
            <a:extLst>
              <a:ext uri="{FF2B5EF4-FFF2-40B4-BE49-F238E27FC236}">
                <a16:creationId xmlns:a16="http://schemas.microsoft.com/office/drawing/2014/main" id="{AE558970-4702-4148-9000-D69B77E3A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476" y="858620"/>
            <a:ext cx="3782603" cy="238760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0412DD-743D-4D4F-BD79-47BAA592E30C}"/>
              </a:ext>
            </a:extLst>
          </p:cNvPr>
          <p:cNvSpPr txBox="1"/>
          <p:nvPr/>
        </p:nvSpPr>
        <p:spPr>
          <a:xfrm>
            <a:off x="276225" y="4934633"/>
            <a:ext cx="6096000" cy="646331"/>
          </a:xfrm>
          <a:prstGeom prst="rect">
            <a:avLst/>
          </a:prstGeom>
          <a:noFill/>
        </p:spPr>
        <p:txBody>
          <a:bodyPr wrap="square" rtlCol="0">
            <a:spAutoFit/>
          </a:bodyPr>
          <a:lstStyle/>
          <a:p>
            <a:r>
              <a:rPr lang="el-CY" i="1" dirty="0">
                <a:effectLst>
                  <a:outerShdw blurRad="38100" dist="38100" dir="2700000" algn="tl">
                    <a:srgbClr val="000000">
                      <a:alpha val="43137"/>
                    </a:srgbClr>
                  </a:outerShdw>
                </a:effectLst>
              </a:rPr>
              <a:t>Θεόδωρος </a:t>
            </a:r>
            <a:endParaRPr lang="en-US" i="1" dirty="0">
              <a:effectLst>
                <a:outerShdw blurRad="38100" dist="38100" dir="2700000" algn="tl">
                  <a:srgbClr val="000000">
                    <a:alpha val="43137"/>
                  </a:srgbClr>
                </a:outerShdw>
              </a:effectLst>
            </a:endParaRPr>
          </a:p>
          <a:p>
            <a:r>
              <a:rPr lang="el-CY" i="1" dirty="0" smtClean="0">
                <a:effectLst>
                  <a:outerShdw blurRad="38100" dist="38100" dir="2700000" algn="tl">
                    <a:srgbClr val="000000">
                      <a:alpha val="43137"/>
                    </a:srgbClr>
                  </a:outerShdw>
                </a:effectLst>
              </a:rPr>
              <a:t>Δημοτικό </a:t>
            </a:r>
            <a:r>
              <a:rPr lang="el-CY" i="1" dirty="0">
                <a:effectLst>
                  <a:outerShdw blurRad="38100" dist="38100" dir="2700000" algn="tl">
                    <a:srgbClr val="000000">
                      <a:alpha val="43137"/>
                    </a:srgbClr>
                  </a:outerShdw>
                </a:effectLst>
              </a:rPr>
              <a:t>Σχολείο Αγροκηπιάς</a:t>
            </a:r>
          </a:p>
        </p:txBody>
      </p:sp>
    </p:spTree>
    <p:extLst>
      <p:ext uri="{BB962C8B-B14F-4D97-AF65-F5344CB8AC3E}">
        <p14:creationId xmlns:p14="http://schemas.microsoft.com/office/powerpoint/2010/main" val="190618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9BEEE-F7E6-4096-B695-391DCE7E1AFE}"/>
              </a:ext>
            </a:extLst>
          </p:cNvPr>
          <p:cNvSpPr>
            <a:spLocks noGrp="1"/>
          </p:cNvSpPr>
          <p:nvPr>
            <p:ph type="title"/>
          </p:nvPr>
        </p:nvSpPr>
        <p:spPr>
          <a:xfrm>
            <a:off x="913775" y="618517"/>
            <a:ext cx="10364451" cy="1245117"/>
          </a:xfrm>
        </p:spPr>
        <p:txBody>
          <a:bodyPr>
            <a:normAutofit/>
          </a:bodyPr>
          <a:lstStyle/>
          <a:p>
            <a:r>
              <a:rPr lang="en-US" b="1" cap="none" dirty="0">
                <a:effectLst/>
                <a:latin typeface="Arial" panose="020B0604020202020204" pitchFamily="34" charset="0"/>
                <a:ea typeface="SimSun" panose="02010600030101010101" pitchFamily="2" charset="-122"/>
                <a:cs typeface="Times New Roman" panose="02020603050405020304" pitchFamily="18" charset="0"/>
              </a:rPr>
              <a:t>Η </a:t>
            </a:r>
            <a:r>
              <a:rPr lang="en-US" b="1" cap="none" dirty="0" err="1">
                <a:effectLst/>
                <a:latin typeface="Arial" panose="020B0604020202020204" pitchFamily="34" charset="0"/>
                <a:ea typeface="SimSun" panose="02010600030101010101" pitchFamily="2" charset="-122"/>
                <a:cs typeface="Times New Roman" panose="02020603050405020304" pitchFamily="18" charset="0"/>
              </a:rPr>
              <a:t>γλώσσ</a:t>
            </a:r>
            <a:r>
              <a:rPr lang="en-US" b="1" cap="none" dirty="0">
                <a:effectLst/>
                <a:latin typeface="Arial" panose="020B0604020202020204" pitchFamily="34" charset="0"/>
                <a:ea typeface="SimSun" panose="02010600030101010101" pitchFamily="2" charset="-122"/>
                <a:cs typeface="Times New Roman" panose="02020603050405020304" pitchFamily="18" charset="0"/>
              </a:rPr>
              <a:t>α τους</a:t>
            </a:r>
            <a:r>
              <a:rPr lang="es-US" sz="1800" cap="none" dirty="0">
                <a:effectLst/>
                <a:latin typeface="Calibri" panose="020F0502020204030204" pitchFamily="34" charset="0"/>
                <a:ea typeface="SimSun" panose="02010600030101010101" pitchFamily="2" charset="-122"/>
                <a:cs typeface="Times New Roman" panose="02020603050405020304" pitchFamily="18" charset="0"/>
              </a:rPr>
              <a:t/>
            </a:r>
            <a:br>
              <a:rPr lang="es-US" sz="1800" cap="none" dirty="0">
                <a:effectLst/>
                <a:latin typeface="Calibri" panose="020F0502020204030204" pitchFamily="34" charset="0"/>
                <a:ea typeface="SimSun" panose="02010600030101010101" pitchFamily="2" charset="-122"/>
                <a:cs typeface="Times New Roman" panose="02020603050405020304" pitchFamily="18" charset="0"/>
              </a:rPr>
            </a:br>
            <a:endParaRPr lang="es-US" cap="none" dirty="0"/>
          </a:p>
        </p:txBody>
      </p:sp>
      <p:sp>
        <p:nvSpPr>
          <p:cNvPr id="3" name="Content Placeholder 2">
            <a:extLst>
              <a:ext uri="{FF2B5EF4-FFF2-40B4-BE49-F238E27FC236}">
                <a16:creationId xmlns:a16="http://schemas.microsoft.com/office/drawing/2014/main" id="{442424C4-0B78-4F1D-B80D-49010C21970D}"/>
              </a:ext>
            </a:extLst>
          </p:cNvPr>
          <p:cNvSpPr>
            <a:spLocks noGrp="1"/>
          </p:cNvSpPr>
          <p:nvPr>
            <p:ph idx="1"/>
          </p:nvPr>
        </p:nvSpPr>
        <p:spPr>
          <a:xfrm>
            <a:off x="913774" y="1551618"/>
            <a:ext cx="10364452" cy="3424107"/>
          </a:xfrm>
        </p:spPr>
        <p:txBody>
          <a:bodyPr/>
          <a:lstStyle/>
          <a:p>
            <a:pPr>
              <a:lnSpc>
                <a:spcPct val="200000"/>
              </a:lnSpc>
            </a:pPr>
            <a:r>
              <a:rPr lang="el-GR" sz="2200" cap="none" dirty="0">
                <a:effectLst/>
                <a:latin typeface="Arial" panose="020B0604020202020204" pitchFamily="34" charset="0"/>
                <a:ea typeface="SimSun" panose="02010600030101010101" pitchFamily="2" charset="-122"/>
                <a:cs typeface="Times New Roman" panose="02020603050405020304" pitchFamily="18" charset="0"/>
              </a:rPr>
              <a:t>Η γλώσσα τους (για την οποία είναι πολύ περήφανοι) είναι πολύ δύσκολη, ενώ το αλφάβητό τους αποτελείται από τριάντα δύο διαφορετικούς συλλαβικούς χαρακτήρες.</a:t>
            </a:r>
            <a:endParaRPr lang="es-US" sz="2200" cap="none" dirty="0">
              <a:effectLst/>
              <a:latin typeface="Calibri" panose="020F0502020204030204" pitchFamily="34" charset="0"/>
              <a:ea typeface="SimSun" panose="02010600030101010101" pitchFamily="2" charset="-122"/>
              <a:cs typeface="Times New Roman" panose="02020603050405020304" pitchFamily="18" charset="0"/>
            </a:endParaRPr>
          </a:p>
          <a:p>
            <a:endParaRPr lang="es-US" cap="none" dirty="0"/>
          </a:p>
        </p:txBody>
      </p:sp>
      <p:sp>
        <p:nvSpPr>
          <p:cNvPr id="5" name="Footer Placeholder 4">
            <a:extLst>
              <a:ext uri="{FF2B5EF4-FFF2-40B4-BE49-F238E27FC236}">
                <a16:creationId xmlns:a16="http://schemas.microsoft.com/office/drawing/2014/main" id="{99F326D5-4787-4D4D-A5C7-4BEE0A306B72}"/>
              </a:ext>
            </a:extLst>
          </p:cNvPr>
          <p:cNvSpPr>
            <a:spLocks noGrp="1"/>
          </p:cNvSpPr>
          <p:nvPr>
            <p:ph type="ftr" sz="quarter" idx="11"/>
          </p:nvPr>
        </p:nvSpPr>
        <p:spPr/>
        <p:txBody>
          <a:bodyPr/>
          <a:lstStyle/>
          <a:p>
            <a:r>
              <a:rPr lang="el-GR" b="1"/>
              <a:t>ΕΣΚΙΜΩΟΙ - ΟΙ ΚΑΤΟΙΚΟΙ ΤΩΝ ΠΑΓΩΜΕΝΩΝ ΠΕΡΙΟΧΩΝ</a:t>
            </a:r>
            <a:endParaRPr lang="es-US" b="1"/>
          </a:p>
        </p:txBody>
      </p:sp>
      <p:sp>
        <p:nvSpPr>
          <p:cNvPr id="6" name="Slide Number Placeholder 5">
            <a:extLst>
              <a:ext uri="{FF2B5EF4-FFF2-40B4-BE49-F238E27FC236}">
                <a16:creationId xmlns:a16="http://schemas.microsoft.com/office/drawing/2014/main" id="{6C9106A2-7351-4AD6-8478-7456FD452F85}"/>
              </a:ext>
            </a:extLst>
          </p:cNvPr>
          <p:cNvSpPr>
            <a:spLocks noGrp="1"/>
          </p:cNvSpPr>
          <p:nvPr>
            <p:ph type="sldNum" sz="quarter" idx="12"/>
          </p:nvPr>
        </p:nvSpPr>
        <p:spPr/>
        <p:txBody>
          <a:bodyPr/>
          <a:lstStyle/>
          <a:p>
            <a:fld id="{34FA48FB-4722-4BF0-AC8F-513B4BF81BBA}" type="slidenum">
              <a:rPr lang="es-US" smtClean="0"/>
              <a:t>10</a:t>
            </a:fld>
            <a:endParaRPr lang="es-US"/>
          </a:p>
        </p:txBody>
      </p:sp>
      <p:pic>
        <p:nvPicPr>
          <p:cNvPr id="4" name="Picture 3">
            <a:extLst>
              <a:ext uri="{FF2B5EF4-FFF2-40B4-BE49-F238E27FC236}">
                <a16:creationId xmlns:a16="http://schemas.microsoft.com/office/drawing/2014/main" id="{274747C6-0AEA-421E-A7D5-D8B9ED42E5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27032" y="3263671"/>
            <a:ext cx="4488180" cy="2341125"/>
          </a:xfrm>
          <a:prstGeom prst="rect">
            <a:avLst/>
          </a:prstGeom>
          <a:noFill/>
          <a:ln w="38100">
            <a:solidFill>
              <a:schemeClr val="tx1"/>
            </a:solidFill>
          </a:ln>
        </p:spPr>
      </p:pic>
    </p:spTree>
    <p:extLst>
      <p:ext uri="{BB962C8B-B14F-4D97-AF65-F5344CB8AC3E}">
        <p14:creationId xmlns:p14="http://schemas.microsoft.com/office/powerpoint/2010/main" val="152699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8264C6-53FC-4939-963E-CAFA39812A07}"/>
              </a:ext>
            </a:extLst>
          </p:cNvPr>
          <p:cNvSpPr>
            <a:spLocks noGrp="1"/>
          </p:cNvSpPr>
          <p:nvPr>
            <p:ph idx="1"/>
          </p:nvPr>
        </p:nvSpPr>
        <p:spPr>
          <a:xfrm>
            <a:off x="5956664" y="4084630"/>
            <a:ext cx="3971108" cy="983760"/>
          </a:xfrm>
        </p:spPr>
        <p:txBody>
          <a:bodyPr>
            <a:normAutofit lnSpcReduction="10000"/>
          </a:bodyPr>
          <a:lstStyle/>
          <a:p>
            <a:pPr marL="0" indent="0" algn="r">
              <a:lnSpc>
                <a:spcPct val="107000"/>
              </a:lnSpc>
              <a:spcAft>
                <a:spcPts val="800"/>
              </a:spcAft>
              <a:buNone/>
            </a:pPr>
            <a:r>
              <a:rPr lang="el-CY" sz="1800" i="1" cap="none">
                <a:ln>
                  <a:noFill/>
                </a:ln>
                <a:solidFill>
                  <a:srgbClr val="000000"/>
                </a:solidFill>
                <a:effectLst>
                  <a:outerShdw blurRad="38100" dist="19050" dir="2700000" algn="tl">
                    <a:schemeClr val="dk1">
                      <a:alpha val="40000"/>
                    </a:schemeClr>
                  </a:outerShdw>
                </a:effectLst>
                <a:latin typeface="Arial" panose="020B0604020202020204" pitchFamily="34" charset="0"/>
                <a:ea typeface="SimSun" panose="02010600030101010101" pitchFamily="2" charset="-122"/>
                <a:cs typeface="Times New Roman" panose="02020603050405020304" pitchFamily="18" charset="0"/>
              </a:rPr>
              <a:t>Θεόδωρος Στ</a:t>
            </a:r>
            <a:r>
              <a:rPr lang="el-CY" sz="1800" i="1" cap="none" dirty="0">
                <a:ln>
                  <a:noFill/>
                </a:ln>
                <a:solidFill>
                  <a:srgbClr val="000000"/>
                </a:solidFill>
                <a:effectLst>
                  <a:outerShdw blurRad="38100" dist="19050" dir="2700000" algn="tl">
                    <a:schemeClr val="dk1">
                      <a:alpha val="40000"/>
                    </a:schemeClr>
                  </a:outerShdw>
                </a:effectLst>
                <a:latin typeface="Arial" panose="020B0604020202020204" pitchFamily="34" charset="0"/>
                <a:ea typeface="SimSun" panose="02010600030101010101" pitchFamily="2" charset="-122"/>
                <a:cs typeface="Times New Roman" panose="02020603050405020304" pitchFamily="18" charset="0"/>
              </a:rPr>
              <a:t>’</a:t>
            </a:r>
            <a:endParaRPr lang="es-US" sz="1800" cap="none" dirty="0">
              <a:effectLst/>
              <a:latin typeface="Calibri" panose="020F0502020204030204" pitchFamily="34" charset="0"/>
              <a:ea typeface="SimSun" panose="02010600030101010101" pitchFamily="2" charset="-122"/>
              <a:cs typeface="Times New Roman" panose="02020603050405020304" pitchFamily="18" charset="0"/>
            </a:endParaRPr>
          </a:p>
          <a:p>
            <a:pPr marL="0" indent="0" algn="r">
              <a:lnSpc>
                <a:spcPct val="107000"/>
              </a:lnSpc>
              <a:spcAft>
                <a:spcPts val="800"/>
              </a:spcAft>
              <a:buNone/>
            </a:pPr>
            <a:r>
              <a:rPr lang="el-CY" sz="1800" i="1" cap="none" dirty="0">
                <a:ln>
                  <a:noFill/>
                </a:ln>
                <a:solidFill>
                  <a:srgbClr val="000000"/>
                </a:solidFill>
                <a:effectLst>
                  <a:outerShdw blurRad="38100" dist="19050" dir="2700000" algn="tl">
                    <a:schemeClr val="dk1">
                      <a:alpha val="40000"/>
                    </a:schemeClr>
                  </a:outerShdw>
                </a:effectLst>
                <a:latin typeface="Arial" panose="020B0604020202020204" pitchFamily="34" charset="0"/>
                <a:ea typeface="SimSun" panose="02010600030101010101" pitchFamily="2" charset="-122"/>
                <a:cs typeface="Times New Roman" panose="02020603050405020304" pitchFamily="18" charset="0"/>
              </a:rPr>
              <a:t>Δημοτικό Σχολείο </a:t>
            </a:r>
            <a:r>
              <a:rPr lang="el-CY" sz="1800" i="1" cap="none" dirty="0" err="1">
                <a:ln>
                  <a:noFill/>
                </a:ln>
                <a:solidFill>
                  <a:srgbClr val="000000"/>
                </a:solidFill>
                <a:effectLst>
                  <a:outerShdw blurRad="38100" dist="19050" dir="2700000" algn="tl">
                    <a:schemeClr val="dk1">
                      <a:alpha val="40000"/>
                    </a:schemeClr>
                  </a:outerShdw>
                </a:effectLst>
                <a:latin typeface="Arial" panose="020B0604020202020204" pitchFamily="34" charset="0"/>
                <a:ea typeface="SimSun" panose="02010600030101010101" pitchFamily="2" charset="-122"/>
                <a:cs typeface="Times New Roman" panose="02020603050405020304" pitchFamily="18" charset="0"/>
              </a:rPr>
              <a:t>Αγροκη</a:t>
            </a:r>
            <a:r>
              <a:rPr lang="el-CY" sz="1800" i="1" cap="none" dirty="0">
                <a:ln>
                  <a:noFill/>
                </a:ln>
                <a:solidFill>
                  <a:srgbClr val="000000"/>
                </a:solidFill>
                <a:effectLst>
                  <a:outerShdw blurRad="38100" dist="19050" dir="2700000" algn="tl">
                    <a:schemeClr val="dk1">
                      <a:alpha val="40000"/>
                    </a:schemeClr>
                  </a:outerShdw>
                </a:effectLst>
                <a:latin typeface="Arial" panose="020B0604020202020204" pitchFamily="34" charset="0"/>
                <a:ea typeface="SimSun" panose="02010600030101010101" pitchFamily="2" charset="-122"/>
                <a:cs typeface="Times New Roman" panose="02020603050405020304" pitchFamily="18" charset="0"/>
              </a:rPr>
              <a:t>πιάς</a:t>
            </a:r>
            <a:endParaRPr lang="es-US" sz="1800" cap="none"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s-US" cap="none" dirty="0"/>
          </a:p>
        </p:txBody>
      </p:sp>
      <p:sp>
        <p:nvSpPr>
          <p:cNvPr id="2" name="Footer Placeholder 1">
            <a:extLst>
              <a:ext uri="{FF2B5EF4-FFF2-40B4-BE49-F238E27FC236}">
                <a16:creationId xmlns:a16="http://schemas.microsoft.com/office/drawing/2014/main" id="{39C462E9-37DF-4E81-A454-04E769AE34B5}"/>
              </a:ext>
            </a:extLst>
          </p:cNvPr>
          <p:cNvSpPr>
            <a:spLocks noGrp="1"/>
          </p:cNvSpPr>
          <p:nvPr>
            <p:ph type="ftr" sz="quarter" idx="11"/>
          </p:nvPr>
        </p:nvSpPr>
        <p:spPr/>
        <p:txBody>
          <a:bodyPr/>
          <a:lstStyle/>
          <a:p>
            <a:r>
              <a:rPr lang="el-GR" b="1" dirty="0"/>
              <a:t>ΕΣΚΙΜΩΟΙ - ΟΙ ΚΑΤΟΙΚΟΙ ΤΩΝ ΠΑΓΩΜΕΝΩΝ ΠΕΡΙΟΧΩΝ</a:t>
            </a:r>
            <a:endParaRPr lang="es-US" b="1" dirty="0"/>
          </a:p>
        </p:txBody>
      </p:sp>
      <p:sp>
        <p:nvSpPr>
          <p:cNvPr id="4" name="Slide Number Placeholder 3">
            <a:extLst>
              <a:ext uri="{FF2B5EF4-FFF2-40B4-BE49-F238E27FC236}">
                <a16:creationId xmlns:a16="http://schemas.microsoft.com/office/drawing/2014/main" id="{0DC1D85A-2710-457D-BADF-8BF878724CA8}"/>
              </a:ext>
            </a:extLst>
          </p:cNvPr>
          <p:cNvSpPr>
            <a:spLocks noGrp="1"/>
          </p:cNvSpPr>
          <p:nvPr>
            <p:ph type="sldNum" sz="quarter" idx="12"/>
          </p:nvPr>
        </p:nvSpPr>
        <p:spPr/>
        <p:txBody>
          <a:bodyPr/>
          <a:lstStyle/>
          <a:p>
            <a:fld id="{34FA48FB-4722-4BF0-AC8F-513B4BF81BBA}" type="slidenum">
              <a:rPr lang="es-US" smtClean="0"/>
              <a:t>11</a:t>
            </a:fld>
            <a:endParaRPr lang="es-US"/>
          </a:p>
        </p:txBody>
      </p:sp>
      <p:pic>
        <p:nvPicPr>
          <p:cNvPr id="5" name="Picture 2" descr="Tο &quot;ευχαριστώ&quot; του Νίκου Τζώρτζογλου - Τοπικό - Athletic Radio 104,2">
            <a:extLst>
              <a:ext uri="{FF2B5EF4-FFF2-40B4-BE49-F238E27FC236}">
                <a16:creationId xmlns:a16="http://schemas.microsoft.com/office/drawing/2014/main" id="{E4FD187A-F2B3-42B3-B7C4-204045562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661" y="1750733"/>
            <a:ext cx="4134747" cy="206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69445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4" name="applaus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95A14-AD6B-498D-AA0D-19B946592099}"/>
              </a:ext>
            </a:extLst>
          </p:cNvPr>
          <p:cNvSpPr>
            <a:spLocks noGrp="1"/>
          </p:cNvSpPr>
          <p:nvPr>
            <p:ph type="title"/>
          </p:nvPr>
        </p:nvSpPr>
        <p:spPr>
          <a:xfrm>
            <a:off x="913775" y="327034"/>
            <a:ext cx="10364451" cy="1596177"/>
          </a:xfrm>
        </p:spPr>
        <p:txBody>
          <a:bodyPr/>
          <a:lstStyle/>
          <a:p>
            <a:r>
              <a:rPr lang="el-GR" sz="4800" b="1" cap="none" dirty="0">
                <a:ln w="9525" cap="flat" cmpd="sng" algn="ctr">
                  <a:solidFill>
                    <a:srgbClr val="FFFFFF"/>
                  </a:solidFill>
                  <a:prstDash val="solid"/>
                  <a:round/>
                </a:ln>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t>Ε</a:t>
            </a:r>
            <a:r>
              <a:rPr lang="el-CY" sz="4800" b="1" cap="none" dirty="0" err="1">
                <a:ln w="9525" cap="flat" cmpd="sng" algn="ctr">
                  <a:solidFill>
                    <a:srgbClr val="FFFFFF"/>
                  </a:solidFill>
                  <a:prstDash val="solid"/>
                  <a:round/>
                </a:ln>
                <a:effectLst>
                  <a:outerShdw blurRad="12700" dist="38100" dir="2700000" algn="tl">
                    <a:schemeClr val="accent5">
                      <a:lumMod val="60000"/>
                      <a:lumOff val="40000"/>
                    </a:schemeClr>
                  </a:outerShdw>
                </a:effectLst>
                <a:latin typeface="Arial" panose="020B0604020202020204" pitchFamily="34" charset="0"/>
                <a:ea typeface="SimSun" panose="02010600030101010101" pitchFamily="2" charset="-122"/>
                <a:cs typeface="Times New Roman" panose="02020603050405020304" pitchFamily="18" charset="0"/>
              </a:rPr>
              <a:t>σκιμώοι</a:t>
            </a:r>
            <a:endParaRPr lang="es-US" cap="none" dirty="0"/>
          </a:p>
        </p:txBody>
      </p:sp>
      <p:sp>
        <p:nvSpPr>
          <p:cNvPr id="3" name="Content Placeholder 2">
            <a:extLst>
              <a:ext uri="{FF2B5EF4-FFF2-40B4-BE49-F238E27FC236}">
                <a16:creationId xmlns:a16="http://schemas.microsoft.com/office/drawing/2014/main" id="{9F8D5D7B-35ED-4905-B3B1-2C5C4504EA76}"/>
              </a:ext>
            </a:extLst>
          </p:cNvPr>
          <p:cNvSpPr>
            <a:spLocks noGrp="1"/>
          </p:cNvSpPr>
          <p:nvPr>
            <p:ph idx="1"/>
          </p:nvPr>
        </p:nvSpPr>
        <p:spPr>
          <a:xfrm>
            <a:off x="913774" y="1554787"/>
            <a:ext cx="10364452" cy="3412270"/>
          </a:xfrm>
        </p:spPr>
        <p:txBody>
          <a:bodyPr>
            <a:normAutofit fontScale="85000" lnSpcReduction="10000"/>
          </a:bodyPr>
          <a:lstStyle/>
          <a:p>
            <a:pPr algn="just">
              <a:lnSpc>
                <a:spcPct val="150000"/>
              </a:lnSpc>
              <a:spcAft>
                <a:spcPts val="800"/>
              </a:spcAft>
              <a:buBlip>
                <a:blip r:embed="rId2"/>
              </a:buBlip>
              <a:tabLst>
                <a:tab pos="266700" algn="l"/>
              </a:tabLst>
            </a:pPr>
            <a:r>
              <a:rPr lang="el-GR" sz="2400" cap="none" dirty="0"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Ινουίτ</a:t>
            </a:r>
            <a:r>
              <a:rPr lang="el-GR" sz="2400" cap="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είναι το όνομα των </a:t>
            </a:r>
            <a:r>
              <a:rPr lang="el-GR" sz="2400" cap="none" dirty="0"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Εσκιμώων</a:t>
            </a:r>
            <a:r>
              <a:rPr lang="el-GR" sz="2400" cap="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της Αλάσκας, της Γροιλανδίας και του Καναδά. Στη γλώσσα τους η λέξη </a:t>
            </a:r>
            <a:r>
              <a:rPr lang="el-GR" sz="2400" cap="none" dirty="0"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Ινουίτ</a:t>
            </a:r>
            <a:r>
              <a:rPr lang="el-GR" sz="2400" cap="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a:t>
            </a:r>
            <a:r>
              <a:rPr lang="en-US" sz="2400" cap="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Inuit</a:t>
            </a:r>
            <a:r>
              <a:rPr lang="el-GR" sz="2400" cap="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σημαίνει «άνθρωποι» (πληθ. του </a:t>
            </a:r>
            <a:r>
              <a:rPr lang="en-US" sz="2400" cap="none" dirty="0"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inuk</a:t>
            </a:r>
            <a:r>
              <a:rPr lang="el-GR" sz="2400" cap="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«άνθρωπος»), ενώ η λέξη </a:t>
            </a:r>
            <a:r>
              <a:rPr lang="el-GR" sz="2400" cap="none" dirty="0"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Εσκιμώος</a:t>
            </a:r>
            <a:r>
              <a:rPr lang="el-GR" sz="2400" cap="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αποτελεί μεταφορά του γαλλικού </a:t>
            </a:r>
            <a:r>
              <a:rPr lang="en-US" sz="2400" cap="none" dirty="0"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esquimaux</a:t>
            </a:r>
            <a:r>
              <a:rPr lang="el-GR" sz="2400" cap="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 λέξη </a:t>
            </a:r>
            <a:r>
              <a:rPr lang="el-GR" sz="2400" cap="none" dirty="0"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αλεουτικής</a:t>
            </a:r>
            <a:r>
              <a:rPr lang="el-GR" sz="2400" cap="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αρχής ( </a:t>
            </a:r>
            <a:r>
              <a:rPr lang="en-US" sz="2400" cap="none" dirty="0"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eskimants</a:t>
            </a:r>
            <a:r>
              <a:rPr lang="el-GR" sz="2400" cap="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 «τρώει ωμά», από το </a:t>
            </a:r>
            <a:r>
              <a:rPr lang="en-US" sz="2400" cap="none" dirty="0"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eski</a:t>
            </a:r>
            <a:r>
              <a:rPr lang="el-GR" sz="2400" cap="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 «ωμός» + </a:t>
            </a:r>
            <a:r>
              <a:rPr lang="en-US" sz="2400" cap="none" dirty="0"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mant</a:t>
            </a:r>
            <a:r>
              <a:rPr lang="en-US" sz="2400" cap="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s</a:t>
            </a:r>
            <a:r>
              <a:rPr lang="el-GR" sz="2400" cap="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 «τρώει»). </a:t>
            </a:r>
          </a:p>
          <a:p>
            <a:pPr algn="just">
              <a:lnSpc>
                <a:spcPct val="150000"/>
              </a:lnSpc>
              <a:spcAft>
                <a:spcPts val="800"/>
              </a:spcAft>
              <a:buBlip>
                <a:blip r:embed="rId2"/>
              </a:buBlip>
              <a:tabLst>
                <a:tab pos="266700" algn="l"/>
              </a:tabLst>
            </a:pPr>
            <a:r>
              <a:rPr lang="el-GR" sz="2400" cap="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Είναι απόγονοι της νομαδικής φυλής των </a:t>
            </a:r>
            <a:r>
              <a:rPr lang="el-GR" sz="2400" cap="none" dirty="0"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Τούλε</a:t>
            </a:r>
            <a:r>
              <a:rPr lang="el-GR" sz="2400" cap="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a:t>
            </a:r>
            <a:r>
              <a:rPr lang="en-US" sz="2400" cap="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Thule</a:t>
            </a:r>
            <a:r>
              <a:rPr lang="el-GR" sz="2400" cap="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που εμφανίστηκαν στην Αλάσκα το 1000 μ.Χ. και μετακινήθηκαν στη δυτική Γροιλανδία μετά από τρεις αιώνες (1300 μ.Χ.) και λίγο αργότερα, το 1400 μ.Χ. στην ανατολική.</a:t>
            </a:r>
            <a:endParaRPr lang="es-US" sz="2400" cap="none"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a:buBlip>
                <a:blip r:embed="rId2"/>
              </a:buBlip>
            </a:pPr>
            <a:endParaRPr lang="es-US" cap="none" dirty="0"/>
          </a:p>
        </p:txBody>
      </p:sp>
      <p:sp>
        <p:nvSpPr>
          <p:cNvPr id="4" name="Footer Placeholder 3">
            <a:extLst>
              <a:ext uri="{FF2B5EF4-FFF2-40B4-BE49-F238E27FC236}">
                <a16:creationId xmlns:a16="http://schemas.microsoft.com/office/drawing/2014/main" id="{624173B2-C22B-433D-933D-FDFAC2408A34}"/>
              </a:ext>
            </a:extLst>
          </p:cNvPr>
          <p:cNvSpPr>
            <a:spLocks noGrp="1"/>
          </p:cNvSpPr>
          <p:nvPr>
            <p:ph type="ftr" sz="quarter" idx="11"/>
          </p:nvPr>
        </p:nvSpPr>
        <p:spPr/>
        <p:txBody>
          <a:bodyPr/>
          <a:lstStyle/>
          <a:p>
            <a:r>
              <a:rPr lang="el-GR" b="1" dirty="0"/>
              <a:t>ΕΣΚΙΜΩΟΙ - ΟΙ ΚΑΤΟΙΚΟΙ ΤΩΝ ΠΑΓΩΜΕΝΩΝ ΠΕΡΙΟΧΩΝ</a:t>
            </a:r>
            <a:endParaRPr lang="es-US" b="1" dirty="0"/>
          </a:p>
        </p:txBody>
      </p:sp>
      <p:sp>
        <p:nvSpPr>
          <p:cNvPr id="5" name="Slide Number Placeholder 4">
            <a:extLst>
              <a:ext uri="{FF2B5EF4-FFF2-40B4-BE49-F238E27FC236}">
                <a16:creationId xmlns:a16="http://schemas.microsoft.com/office/drawing/2014/main" id="{40A5E254-AA0E-4101-992D-1BA194CD2F10}"/>
              </a:ext>
            </a:extLst>
          </p:cNvPr>
          <p:cNvSpPr>
            <a:spLocks noGrp="1"/>
          </p:cNvSpPr>
          <p:nvPr>
            <p:ph type="sldNum" sz="quarter" idx="12"/>
          </p:nvPr>
        </p:nvSpPr>
        <p:spPr/>
        <p:txBody>
          <a:bodyPr/>
          <a:lstStyle/>
          <a:p>
            <a:fld id="{34FA48FB-4722-4BF0-AC8F-513B4BF81BBA}" type="slidenum">
              <a:rPr lang="es-US" smtClean="0"/>
              <a:t>2</a:t>
            </a:fld>
            <a:endParaRPr lang="es-US"/>
          </a:p>
        </p:txBody>
      </p:sp>
    </p:spTree>
    <p:extLst>
      <p:ext uri="{BB962C8B-B14F-4D97-AF65-F5344CB8AC3E}">
        <p14:creationId xmlns:p14="http://schemas.microsoft.com/office/powerpoint/2010/main" val="2072864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E3A6-5636-4B80-B4AF-DD96EC11B800}"/>
              </a:ext>
            </a:extLst>
          </p:cNvPr>
          <p:cNvSpPr>
            <a:spLocks noGrp="1"/>
          </p:cNvSpPr>
          <p:nvPr>
            <p:ph type="title"/>
          </p:nvPr>
        </p:nvSpPr>
        <p:spPr>
          <a:xfrm>
            <a:off x="913774" y="442084"/>
            <a:ext cx="10364451" cy="895958"/>
          </a:xfrm>
        </p:spPr>
        <p:txBody>
          <a:bodyPr anchor="t" anchorCtr="0">
            <a:noAutofit/>
          </a:bodyPr>
          <a:lstStyle/>
          <a:p>
            <a:r>
              <a:rPr lang="en-US" sz="4800" b="1" cap="none" dirty="0" err="1">
                <a:ln w="9525" cap="flat" cmpd="sng" algn="ctr">
                  <a:solidFill>
                    <a:srgbClr val="FFFFFF"/>
                  </a:solidFill>
                  <a:prstDash val="solid"/>
                  <a:round/>
                </a:ln>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Times New Roman" panose="02020603050405020304" pitchFamily="18" charset="0"/>
              </a:rPr>
              <a:t>Εξωτερική</a:t>
            </a:r>
            <a:r>
              <a:rPr lang="en-US" sz="4400" b="1" cap="none" dirty="0">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Times New Roman" panose="02020603050405020304" pitchFamily="18" charset="0"/>
              </a:rPr>
              <a:t> </a:t>
            </a:r>
            <a:r>
              <a:rPr lang="el-CY" sz="4400" b="1" cap="none" dirty="0">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Times New Roman" panose="02020603050405020304" pitchFamily="18" charset="0"/>
              </a:rPr>
              <a:t>Ε</a:t>
            </a:r>
            <a:r>
              <a:rPr lang="en-US" sz="4400" b="1" cap="none" dirty="0" err="1">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Times New Roman" panose="02020603050405020304" pitchFamily="18" charset="0"/>
              </a:rPr>
              <a:t>μφάνιση</a:t>
            </a:r>
            <a:endParaRPr lang="es-US" sz="4400" cap="none"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E2806D6-912A-492E-92EB-551C5C0411B0}"/>
              </a:ext>
            </a:extLst>
          </p:cNvPr>
          <p:cNvSpPr>
            <a:spLocks noGrp="1"/>
          </p:cNvSpPr>
          <p:nvPr>
            <p:ph idx="1"/>
          </p:nvPr>
        </p:nvSpPr>
        <p:spPr>
          <a:xfrm>
            <a:off x="913773" y="1639124"/>
            <a:ext cx="10364452" cy="1666051"/>
          </a:xfrm>
        </p:spPr>
        <p:txBody>
          <a:bodyPr/>
          <a:lstStyle/>
          <a:p>
            <a:pPr algn="just">
              <a:lnSpc>
                <a:spcPct val="150000"/>
              </a:lnSpc>
              <a:buBlip>
                <a:blip r:embed="rId2"/>
              </a:buBlip>
            </a:pPr>
            <a:r>
              <a:rPr lang="el-GR" sz="2200" cap="none"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Οι Εσκιμώοι είναι άνθρωποι χαμηλού ή μ</a:t>
            </a:r>
            <a:r>
              <a:rPr lang="el-CY" sz="2200" cap="none" dirty="0" err="1">
                <a:solidFill>
                  <a:srgbClr val="000000"/>
                </a:solidFill>
                <a:effectLst/>
                <a:latin typeface="Arial" panose="020B0604020202020204" pitchFamily="34" charset="0"/>
                <a:ea typeface="SimSun" panose="02010600030101010101" pitchFamily="2" charset="-122"/>
                <a:cs typeface="Times New Roman" panose="02020603050405020304" pitchFamily="18" charset="0"/>
              </a:rPr>
              <a:t>εσ</a:t>
            </a:r>
            <a:r>
              <a:rPr lang="el-CY" sz="2200" cap="none"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αί</a:t>
            </a:r>
            <a:r>
              <a:rPr lang="el-GR" sz="2200" cap="none"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ου αναστήματος, με ελαφρά κίτρινο δέρμα και χαρακτηριστικά σχιστά μάτια</a:t>
            </a:r>
            <a:r>
              <a:rPr lang="el-CY" sz="2200" cap="none"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 μα</a:t>
            </a:r>
            <a:r>
              <a:rPr lang="el-CY" sz="2200" cap="none" dirty="0" err="1">
                <a:solidFill>
                  <a:srgbClr val="000000"/>
                </a:solidFill>
                <a:effectLst/>
                <a:latin typeface="Arial" panose="020B0604020202020204" pitchFamily="34" charset="0"/>
                <a:ea typeface="SimSun" panose="02010600030101010101" pitchFamily="2" charset="-122"/>
                <a:cs typeface="Times New Roman" panose="02020603050405020304" pitchFamily="18" charset="0"/>
              </a:rPr>
              <a:t>ύρ</a:t>
            </a:r>
            <a:r>
              <a:rPr lang="el-CY" sz="2200" cap="none"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α πυκνά μαλλιά και φαρδύ πρόσωπο</a:t>
            </a:r>
            <a:r>
              <a:rPr lang="el-GR" sz="2200" cap="none"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a:t>
            </a:r>
            <a:r>
              <a:rPr lang="en-US" sz="2200" cap="none"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 </a:t>
            </a:r>
            <a:endParaRPr lang="es-US" sz="2200" cap="none" dirty="0">
              <a:effectLst/>
              <a:latin typeface="Calibri" panose="020F0502020204030204" pitchFamily="34" charset="0"/>
              <a:ea typeface="SimSun" panose="02010600030101010101" pitchFamily="2" charset="-122"/>
              <a:cs typeface="Times New Roman" panose="02020603050405020304" pitchFamily="18" charset="0"/>
            </a:endParaRPr>
          </a:p>
          <a:p>
            <a:pPr>
              <a:buBlip>
                <a:blip r:embed="rId2"/>
              </a:buBlip>
            </a:pPr>
            <a:endParaRPr lang="es-US" cap="none" dirty="0"/>
          </a:p>
        </p:txBody>
      </p:sp>
      <p:sp>
        <p:nvSpPr>
          <p:cNvPr id="5" name="Footer Placeholder 4">
            <a:extLst>
              <a:ext uri="{FF2B5EF4-FFF2-40B4-BE49-F238E27FC236}">
                <a16:creationId xmlns:a16="http://schemas.microsoft.com/office/drawing/2014/main" id="{F627AE02-01F8-4704-8096-CEBA01799AB9}"/>
              </a:ext>
            </a:extLst>
          </p:cNvPr>
          <p:cNvSpPr>
            <a:spLocks noGrp="1"/>
          </p:cNvSpPr>
          <p:nvPr>
            <p:ph type="ftr" sz="quarter" idx="11"/>
          </p:nvPr>
        </p:nvSpPr>
        <p:spPr/>
        <p:txBody>
          <a:bodyPr/>
          <a:lstStyle/>
          <a:p>
            <a:r>
              <a:rPr lang="el-GR" b="1"/>
              <a:t>ΕΣΚΙΜΩΟΙ - ΟΙ ΚΑΤΟΙΚΟΙ ΤΩΝ ΠΑΓΩΜΕΝΩΝ ΠΕΡΙΟΧΩΝ</a:t>
            </a:r>
            <a:endParaRPr lang="es-US" b="1"/>
          </a:p>
        </p:txBody>
      </p:sp>
      <p:sp>
        <p:nvSpPr>
          <p:cNvPr id="6" name="Slide Number Placeholder 5">
            <a:extLst>
              <a:ext uri="{FF2B5EF4-FFF2-40B4-BE49-F238E27FC236}">
                <a16:creationId xmlns:a16="http://schemas.microsoft.com/office/drawing/2014/main" id="{E255A312-EB0F-45FB-AB53-E18B9E7BD125}"/>
              </a:ext>
            </a:extLst>
          </p:cNvPr>
          <p:cNvSpPr>
            <a:spLocks noGrp="1"/>
          </p:cNvSpPr>
          <p:nvPr>
            <p:ph type="sldNum" sz="quarter" idx="12"/>
          </p:nvPr>
        </p:nvSpPr>
        <p:spPr/>
        <p:txBody>
          <a:bodyPr/>
          <a:lstStyle/>
          <a:p>
            <a:fld id="{34FA48FB-4722-4BF0-AC8F-513B4BF81BBA}" type="slidenum">
              <a:rPr lang="es-US" smtClean="0"/>
              <a:t>3</a:t>
            </a:fld>
            <a:endParaRPr lang="es-US"/>
          </a:p>
        </p:txBody>
      </p:sp>
      <p:pic>
        <p:nvPicPr>
          <p:cNvPr id="4" name="Picture 3" descr="Maro's kindergarten: ΕΣΚΙΜΩΟΙ - ΕΠΟΠΤΙΚΟ ΥΛΙΚΟ, ΚΑΤΑΣΚΕΥΗ, ΠΑΡΑΜΥΘΙ !">
            <a:extLst>
              <a:ext uri="{FF2B5EF4-FFF2-40B4-BE49-F238E27FC236}">
                <a16:creationId xmlns:a16="http://schemas.microsoft.com/office/drawing/2014/main" id="{0CFB2E03-192A-4E87-A17B-DFEE7DB168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86663" y="3305175"/>
            <a:ext cx="3874248" cy="2214783"/>
          </a:xfrm>
          <a:prstGeom prst="rect">
            <a:avLst/>
          </a:prstGeom>
          <a:noFill/>
          <a:ln w="38100">
            <a:solidFill>
              <a:schemeClr val="tx1"/>
            </a:solidFill>
          </a:ln>
        </p:spPr>
      </p:pic>
    </p:spTree>
    <p:extLst>
      <p:ext uri="{BB962C8B-B14F-4D97-AF65-F5344CB8AC3E}">
        <p14:creationId xmlns:p14="http://schemas.microsoft.com/office/powerpoint/2010/main" val="116003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442E8-AE67-44F3-989F-ABEC3C4A317A}"/>
              </a:ext>
            </a:extLst>
          </p:cNvPr>
          <p:cNvSpPr>
            <a:spLocks noGrp="1"/>
          </p:cNvSpPr>
          <p:nvPr>
            <p:ph type="title"/>
          </p:nvPr>
        </p:nvSpPr>
        <p:spPr>
          <a:xfrm>
            <a:off x="913774" y="305435"/>
            <a:ext cx="10364451" cy="905482"/>
          </a:xfrm>
        </p:spPr>
        <p:txBody>
          <a:bodyPr anchor="t" anchorCtr="0">
            <a:normAutofit/>
          </a:bodyPr>
          <a:lstStyle/>
          <a:p>
            <a:r>
              <a:rPr lang="en-US" sz="4800" b="1" cap="none" dirty="0" err="1">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Times New Roman" panose="02020603050405020304" pitchFamily="18" charset="0"/>
              </a:rPr>
              <a:t>Δι</a:t>
            </a:r>
            <a:r>
              <a:rPr lang="en-US" sz="4800" b="1" cap="none" dirty="0">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Times New Roman" panose="02020603050405020304" pitchFamily="18" charset="0"/>
              </a:rPr>
              <a:t>ατροφή</a:t>
            </a:r>
            <a:endParaRPr lang="es-US" sz="4800" cap="none"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FCB80B0-D90A-4579-B42C-2E496CF93849}"/>
              </a:ext>
            </a:extLst>
          </p:cNvPr>
          <p:cNvSpPr>
            <a:spLocks noGrp="1"/>
          </p:cNvSpPr>
          <p:nvPr>
            <p:ph idx="1"/>
          </p:nvPr>
        </p:nvSpPr>
        <p:spPr>
          <a:xfrm>
            <a:off x="923819" y="1091601"/>
            <a:ext cx="7394557" cy="4625618"/>
          </a:xfrm>
        </p:spPr>
        <p:txBody>
          <a:bodyPr>
            <a:normAutofit fontScale="92500"/>
          </a:bodyPr>
          <a:lstStyle/>
          <a:p>
            <a:pPr algn="just">
              <a:spcAft>
                <a:spcPts val="800"/>
              </a:spcAft>
              <a:buBlip>
                <a:blip r:embed="rId2"/>
              </a:buBlip>
            </a:pPr>
            <a:r>
              <a:rPr lang="el-GR" sz="2400" cap="none" dirty="0">
                <a:solidFill>
                  <a:srgbClr val="1E282F"/>
                </a:solidFill>
                <a:effectLst/>
                <a:latin typeface="Arial" panose="020B0604020202020204" pitchFamily="34" charset="0"/>
                <a:ea typeface="SimSun" panose="02010600030101010101" pitchFamily="2" charset="-122"/>
                <a:cs typeface="Times New Roman" panose="02020603050405020304" pitchFamily="18" charset="0"/>
              </a:rPr>
              <a:t>Οι Εσκιμώοι τρέφονται κυρίως με κρέας, όχι μόνο επειδή η τροφή αυτή είναι περισσότερο διαθέσιμη, αλλά και επειδή η διατροφή αυτή είναι πιο αποτελεσματική για να διατηρηθεί το σώμα ζεστό και κατά συνέπεια υγιές. </a:t>
            </a:r>
            <a:endParaRPr lang="el-GR" sz="2400" cap="none"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800"/>
              </a:spcAft>
              <a:buBlip>
                <a:blip r:embed="rId2"/>
              </a:buBlip>
            </a:pPr>
            <a:r>
              <a:rPr lang="el-GR" sz="2400" cap="none" dirty="0">
                <a:solidFill>
                  <a:srgbClr val="1E282F"/>
                </a:solidFill>
                <a:effectLst/>
                <a:latin typeface="Arial" panose="020B0604020202020204" pitchFamily="34" charset="0"/>
                <a:ea typeface="SimSun" panose="02010600030101010101" pitchFamily="2" charset="-122"/>
                <a:cs typeface="Times New Roman" panose="02020603050405020304" pitchFamily="18" charset="0"/>
              </a:rPr>
              <a:t>Το αίμα και η σάρκα από θαλάσσιους ίππους, φώκιες, φάλαινες, ταράνδους, </a:t>
            </a:r>
            <a:r>
              <a:rPr lang="el-GR" sz="2400" cap="none" dirty="0" err="1">
                <a:solidFill>
                  <a:srgbClr val="1E282F"/>
                </a:solidFill>
                <a:effectLst/>
                <a:latin typeface="Arial" panose="020B0604020202020204" pitchFamily="34" charset="0"/>
                <a:ea typeface="SimSun" panose="02010600030101010101" pitchFamily="2" charset="-122"/>
                <a:cs typeface="Times New Roman" panose="02020603050405020304" pitchFamily="18" charset="0"/>
              </a:rPr>
              <a:t>μοσχοβόδια</a:t>
            </a:r>
            <a:r>
              <a:rPr lang="el-GR" sz="2400" cap="none" dirty="0">
                <a:solidFill>
                  <a:srgbClr val="1E282F"/>
                </a:solidFill>
                <a:effectLst/>
                <a:latin typeface="Arial" panose="020B0604020202020204" pitchFamily="34" charset="0"/>
                <a:ea typeface="SimSun" panose="02010600030101010101" pitchFamily="2" charset="-122"/>
                <a:cs typeface="Times New Roman" panose="02020603050405020304" pitchFamily="18" charset="0"/>
              </a:rPr>
              <a:t> και πολικές αρκούδες αποτελούν ένα μεγάλο μέρος της διατροφής τους. Τρώνε επίσης πουλιά και τα αβγά τους, ψάρια</a:t>
            </a:r>
            <a:r>
              <a:rPr lang="el-CY" sz="2400" cap="none" dirty="0">
                <a:solidFill>
                  <a:srgbClr val="1E282F"/>
                </a:solidFill>
                <a:effectLst/>
                <a:latin typeface="Arial" panose="020B0604020202020204" pitchFamily="34" charset="0"/>
                <a:ea typeface="SimSun" panose="02010600030101010101" pitchFamily="2" charset="-122"/>
                <a:cs typeface="Times New Roman" panose="02020603050405020304" pitchFamily="18" charset="0"/>
              </a:rPr>
              <a:t> α</a:t>
            </a:r>
            <a:r>
              <a:rPr lang="el-CY" sz="2400" cap="none" dirty="0" err="1">
                <a:solidFill>
                  <a:srgbClr val="1E282F"/>
                </a:solidFill>
                <a:effectLst/>
                <a:latin typeface="Arial" panose="020B0604020202020204" pitchFamily="34" charset="0"/>
                <a:ea typeface="SimSun" panose="02010600030101010101" pitchFamily="2" charset="-122"/>
                <a:cs typeface="Times New Roman" panose="02020603050405020304" pitchFamily="18" charset="0"/>
              </a:rPr>
              <a:t>λλά</a:t>
            </a:r>
            <a:r>
              <a:rPr lang="el-CY" sz="2400" cap="none" dirty="0">
                <a:solidFill>
                  <a:srgbClr val="1E282F"/>
                </a:solidFill>
                <a:effectLst/>
                <a:latin typeface="Arial" panose="020B0604020202020204" pitchFamily="34" charset="0"/>
                <a:ea typeface="SimSun" panose="02010600030101010101" pitchFamily="2" charset="-122"/>
                <a:cs typeface="Times New Roman" panose="02020603050405020304" pitchFamily="18" charset="0"/>
              </a:rPr>
              <a:t> και</a:t>
            </a:r>
            <a:r>
              <a:rPr lang="el-GR" sz="2400" cap="none" dirty="0">
                <a:solidFill>
                  <a:srgbClr val="1E282F"/>
                </a:solidFill>
                <a:effectLst/>
                <a:latin typeface="Arial" panose="020B0604020202020204" pitchFamily="34" charset="0"/>
                <a:ea typeface="SimSun" panose="02010600030101010101" pitchFamily="2" charset="-122"/>
                <a:cs typeface="Times New Roman" panose="02020603050405020304" pitchFamily="18" charset="0"/>
              </a:rPr>
              <a:t> φυτικές τροφές, όπως φύκια, χόρτα, ρίζες και μούρα.</a:t>
            </a:r>
            <a:endParaRPr lang="es-US" sz="2400" cap="none" dirty="0">
              <a:effectLst/>
              <a:latin typeface="Calibri" panose="020F0502020204030204" pitchFamily="34" charset="0"/>
              <a:ea typeface="SimSun" panose="02010600030101010101" pitchFamily="2" charset="-122"/>
              <a:cs typeface="Times New Roman" panose="02020603050405020304" pitchFamily="18" charset="0"/>
            </a:endParaRPr>
          </a:p>
          <a:p>
            <a:pPr>
              <a:buBlip>
                <a:blip r:embed="rId2"/>
              </a:buBlip>
            </a:pPr>
            <a:endParaRPr lang="es-US" sz="2400" cap="none" dirty="0"/>
          </a:p>
        </p:txBody>
      </p:sp>
      <p:sp>
        <p:nvSpPr>
          <p:cNvPr id="5" name="Footer Placeholder 4">
            <a:extLst>
              <a:ext uri="{FF2B5EF4-FFF2-40B4-BE49-F238E27FC236}">
                <a16:creationId xmlns:a16="http://schemas.microsoft.com/office/drawing/2014/main" id="{C847EDE8-86F9-48B1-A6C8-6461AFD36B7F}"/>
              </a:ext>
            </a:extLst>
          </p:cNvPr>
          <p:cNvSpPr>
            <a:spLocks noGrp="1"/>
          </p:cNvSpPr>
          <p:nvPr>
            <p:ph type="ftr" sz="quarter" idx="11"/>
          </p:nvPr>
        </p:nvSpPr>
        <p:spPr/>
        <p:txBody>
          <a:bodyPr/>
          <a:lstStyle/>
          <a:p>
            <a:r>
              <a:rPr lang="el-GR" b="1"/>
              <a:t>ΕΣΚΙΜΩΟΙ - ΟΙ ΚΑΤΟΙΚΟΙ ΤΩΝ ΠΑΓΩΜΕΝΩΝ ΠΕΡΙΟΧΩΝ</a:t>
            </a:r>
            <a:endParaRPr lang="es-US" b="1"/>
          </a:p>
        </p:txBody>
      </p:sp>
      <p:sp>
        <p:nvSpPr>
          <p:cNvPr id="6" name="Slide Number Placeholder 5">
            <a:extLst>
              <a:ext uri="{FF2B5EF4-FFF2-40B4-BE49-F238E27FC236}">
                <a16:creationId xmlns:a16="http://schemas.microsoft.com/office/drawing/2014/main" id="{97D4F3F2-EB09-4614-AE10-247D9336D750}"/>
              </a:ext>
            </a:extLst>
          </p:cNvPr>
          <p:cNvSpPr>
            <a:spLocks noGrp="1"/>
          </p:cNvSpPr>
          <p:nvPr>
            <p:ph type="sldNum" sz="quarter" idx="12"/>
          </p:nvPr>
        </p:nvSpPr>
        <p:spPr/>
        <p:txBody>
          <a:bodyPr/>
          <a:lstStyle/>
          <a:p>
            <a:fld id="{34FA48FB-4722-4BF0-AC8F-513B4BF81BBA}" type="slidenum">
              <a:rPr lang="es-US" smtClean="0"/>
              <a:t>4</a:t>
            </a:fld>
            <a:endParaRPr lang="es-US"/>
          </a:p>
        </p:txBody>
      </p:sp>
      <p:pic>
        <p:nvPicPr>
          <p:cNvPr id="4" name="Picture 3">
            <a:extLst>
              <a:ext uri="{FF2B5EF4-FFF2-40B4-BE49-F238E27FC236}">
                <a16:creationId xmlns:a16="http://schemas.microsoft.com/office/drawing/2014/main" id="{EBB2C5E1-B5E2-4BA2-A49F-4F478BBDA5D4}"/>
              </a:ext>
            </a:extLst>
          </p:cNvPr>
          <p:cNvPicPr/>
          <p:nvPr/>
        </p:nvPicPr>
        <p:blipFill>
          <a:blip r:embed="rId3"/>
          <a:stretch>
            <a:fillRect/>
          </a:stretch>
        </p:blipFill>
        <p:spPr>
          <a:xfrm>
            <a:off x="8740765" y="1210917"/>
            <a:ext cx="2537460" cy="1718945"/>
          </a:xfrm>
          <a:prstGeom prst="rect">
            <a:avLst/>
          </a:prstGeom>
          <a:noFill/>
          <a:ln w="38100">
            <a:solidFill>
              <a:schemeClr val="tx1"/>
            </a:solidFill>
          </a:ln>
        </p:spPr>
      </p:pic>
      <p:pic>
        <p:nvPicPr>
          <p:cNvPr id="2050" name="Picture 2" descr="ΙΓΚΛΟΥ-ΕΣΚΙΜΩΟΙ. – ΝΗΠΙΑΓΩΓΕΙΟ ΜΑΥΡΟΜΜΑΤΙΟΥ">
            <a:extLst>
              <a:ext uri="{FF2B5EF4-FFF2-40B4-BE49-F238E27FC236}">
                <a16:creationId xmlns:a16="http://schemas.microsoft.com/office/drawing/2014/main" id="{C3F86367-6794-420C-BB53-6A7BBD45F4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760853" y="3370601"/>
            <a:ext cx="2517372" cy="174307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222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6FA3-606F-43F8-9DC7-A878065539A8}"/>
              </a:ext>
            </a:extLst>
          </p:cNvPr>
          <p:cNvSpPr>
            <a:spLocks noGrp="1"/>
          </p:cNvSpPr>
          <p:nvPr>
            <p:ph type="title"/>
          </p:nvPr>
        </p:nvSpPr>
        <p:spPr>
          <a:xfrm>
            <a:off x="913775" y="618517"/>
            <a:ext cx="10364451" cy="924533"/>
          </a:xfrm>
        </p:spPr>
        <p:txBody>
          <a:bodyPr anchor="t" anchorCtr="0">
            <a:noAutofit/>
          </a:bodyPr>
          <a:lstStyle/>
          <a:p>
            <a:r>
              <a:rPr lang="en-US" sz="4800" b="1" cap="none" dirty="0" err="1">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Times New Roman" panose="02020603050405020304" pitchFamily="18" charset="0"/>
              </a:rPr>
              <a:t>Πο</a:t>
            </a:r>
            <a:r>
              <a:rPr lang="el-CY" sz="4800" b="1" cap="none" dirty="0">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Times New Roman" panose="02020603050405020304" pitchFamily="18" charset="0"/>
              </a:rPr>
              <a:t>ύ</a:t>
            </a:r>
            <a:r>
              <a:rPr lang="en-US" sz="4800" b="1" cap="none" dirty="0">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Times New Roman" panose="02020603050405020304" pitchFamily="18" charset="0"/>
              </a:rPr>
              <a:t> </a:t>
            </a:r>
            <a:r>
              <a:rPr lang="en-US" sz="4800" b="1" cap="none" dirty="0" err="1">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Times New Roman" panose="02020603050405020304" pitchFamily="18" charset="0"/>
              </a:rPr>
              <a:t>ζουν</a:t>
            </a:r>
            <a:r>
              <a:rPr lang="en-US" sz="4800" b="1" cap="none" dirty="0">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Times New Roman" panose="02020603050405020304" pitchFamily="18" charset="0"/>
              </a:rPr>
              <a:t> </a:t>
            </a:r>
            <a:r>
              <a:rPr lang="es-US" sz="4800" cap="none"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Times New Roman" panose="02020603050405020304" pitchFamily="18" charset="0"/>
              </a:rPr>
              <a:t/>
            </a:r>
            <a:br>
              <a:rPr lang="es-US" sz="4800" cap="none"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Times New Roman" panose="02020603050405020304" pitchFamily="18" charset="0"/>
              </a:rPr>
            </a:br>
            <a:endParaRPr lang="es-US" sz="4800" cap="none"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6C90535-B6B4-4088-A68A-094277E4248A}"/>
              </a:ext>
            </a:extLst>
          </p:cNvPr>
          <p:cNvSpPr>
            <a:spLocks noGrp="1"/>
          </p:cNvSpPr>
          <p:nvPr>
            <p:ph idx="1"/>
          </p:nvPr>
        </p:nvSpPr>
        <p:spPr>
          <a:xfrm>
            <a:off x="913774" y="1543051"/>
            <a:ext cx="10364452" cy="1390650"/>
          </a:xfrm>
        </p:spPr>
        <p:txBody>
          <a:bodyPr/>
          <a:lstStyle/>
          <a:p>
            <a:pPr algn="just">
              <a:lnSpc>
                <a:spcPct val="150000"/>
              </a:lnSpc>
              <a:buBlip>
                <a:blip r:embed="rId2"/>
              </a:buBlip>
            </a:pPr>
            <a:r>
              <a:rPr lang="el-GR" sz="2200" cap="none"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Κατοικούν σε μερικές περιοχές της Γροιλανδίας, στον Καναδά, στην Αλάσκα ακόμη και στις Β.Α. περιοχές της Ασίας. </a:t>
            </a:r>
            <a:r>
              <a:rPr lang="en-US" sz="2200" cap="none"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Και </a:t>
            </a:r>
            <a:r>
              <a:rPr lang="en-US" sz="2200" cap="none" dirty="0" err="1">
                <a:solidFill>
                  <a:srgbClr val="000000"/>
                </a:solidFill>
                <a:effectLst/>
                <a:latin typeface="Arial" panose="020B0604020202020204" pitchFamily="34" charset="0"/>
                <a:ea typeface="SimSun" panose="02010600030101010101" pitchFamily="2" charset="-122"/>
                <a:cs typeface="Times New Roman" panose="02020603050405020304" pitchFamily="18" charset="0"/>
              </a:rPr>
              <a:t>τον</a:t>
            </a:r>
            <a:r>
              <a:rPr lang="en-US" sz="2200" cap="none"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 </a:t>
            </a:r>
            <a:r>
              <a:rPr lang="en-US" sz="2200" cap="none" dirty="0" err="1">
                <a:solidFill>
                  <a:srgbClr val="000000"/>
                </a:solidFill>
                <a:effectLst/>
                <a:latin typeface="Arial" panose="020B0604020202020204" pitchFamily="34" charset="0"/>
                <a:ea typeface="SimSun" panose="02010600030101010101" pitchFamily="2" charset="-122"/>
                <a:cs typeface="Times New Roman" panose="02020603050405020304" pitchFamily="18" charset="0"/>
              </a:rPr>
              <a:t>χειμών</a:t>
            </a:r>
            <a:r>
              <a:rPr lang="en-US" sz="2200" cap="none"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α κατοικούν σε ιγκλού.</a:t>
            </a:r>
            <a:endParaRPr lang="es-US" sz="2200" cap="none" dirty="0">
              <a:effectLst/>
              <a:latin typeface="Calibri" panose="020F0502020204030204" pitchFamily="34" charset="0"/>
              <a:ea typeface="SimSun" panose="02010600030101010101" pitchFamily="2" charset="-122"/>
              <a:cs typeface="Times New Roman" panose="02020603050405020304" pitchFamily="18" charset="0"/>
            </a:endParaRPr>
          </a:p>
          <a:p>
            <a:pPr algn="just">
              <a:lnSpc>
                <a:spcPct val="150000"/>
              </a:lnSpc>
              <a:buBlip>
                <a:blip r:embed="rId2"/>
              </a:buBlip>
            </a:pPr>
            <a:endParaRPr lang="es-US" cap="none" dirty="0"/>
          </a:p>
        </p:txBody>
      </p:sp>
      <p:sp>
        <p:nvSpPr>
          <p:cNvPr id="5" name="Footer Placeholder 4">
            <a:extLst>
              <a:ext uri="{FF2B5EF4-FFF2-40B4-BE49-F238E27FC236}">
                <a16:creationId xmlns:a16="http://schemas.microsoft.com/office/drawing/2014/main" id="{36E56879-894A-42E3-AC18-918F6500B29F}"/>
              </a:ext>
            </a:extLst>
          </p:cNvPr>
          <p:cNvSpPr>
            <a:spLocks noGrp="1"/>
          </p:cNvSpPr>
          <p:nvPr>
            <p:ph type="ftr" sz="quarter" idx="11"/>
          </p:nvPr>
        </p:nvSpPr>
        <p:spPr>
          <a:xfrm>
            <a:off x="913775" y="5883275"/>
            <a:ext cx="4382128" cy="365125"/>
          </a:xfrm>
        </p:spPr>
        <p:txBody>
          <a:bodyPr/>
          <a:lstStyle/>
          <a:p>
            <a:r>
              <a:rPr lang="el-GR" b="1" dirty="0"/>
              <a:t>ΕΣΚΙΜΩΟΙ - ΟΙ ΚΑΤΟΙΚΟΙ ΤΩΝ ΠΑΓΩΜΕΝΩΝ ΠΕΡΙΟΧΩΝ</a:t>
            </a:r>
            <a:endParaRPr lang="es-US" b="1" dirty="0"/>
          </a:p>
        </p:txBody>
      </p:sp>
      <p:sp>
        <p:nvSpPr>
          <p:cNvPr id="6" name="Slide Number Placeholder 5">
            <a:extLst>
              <a:ext uri="{FF2B5EF4-FFF2-40B4-BE49-F238E27FC236}">
                <a16:creationId xmlns:a16="http://schemas.microsoft.com/office/drawing/2014/main" id="{00BFAE03-D77A-432D-BF11-AEA20209C463}"/>
              </a:ext>
            </a:extLst>
          </p:cNvPr>
          <p:cNvSpPr>
            <a:spLocks noGrp="1"/>
          </p:cNvSpPr>
          <p:nvPr>
            <p:ph type="sldNum" sz="quarter" idx="12"/>
          </p:nvPr>
        </p:nvSpPr>
        <p:spPr/>
        <p:txBody>
          <a:bodyPr/>
          <a:lstStyle/>
          <a:p>
            <a:fld id="{34FA48FB-4722-4BF0-AC8F-513B4BF81BBA}" type="slidenum">
              <a:rPr lang="es-US" smtClean="0"/>
              <a:t>5</a:t>
            </a:fld>
            <a:endParaRPr lang="es-US"/>
          </a:p>
        </p:txBody>
      </p:sp>
      <p:pic>
        <p:nvPicPr>
          <p:cNvPr id="4" name="Picture 3" descr="IMG_256">
            <a:extLst>
              <a:ext uri="{FF2B5EF4-FFF2-40B4-BE49-F238E27FC236}">
                <a16:creationId xmlns:a16="http://schemas.microsoft.com/office/drawing/2014/main" id="{CB335F66-418E-42A4-9EB2-8156D711E6B3}"/>
              </a:ext>
            </a:extLst>
          </p:cNvPr>
          <p:cNvPicPr/>
          <p:nvPr/>
        </p:nvPicPr>
        <p:blipFill>
          <a:blip r:embed="rId3"/>
          <a:stretch>
            <a:fillRect/>
          </a:stretch>
        </p:blipFill>
        <p:spPr>
          <a:xfrm>
            <a:off x="1605878" y="3032754"/>
            <a:ext cx="3690024" cy="2600324"/>
          </a:xfrm>
          <a:prstGeom prst="rect">
            <a:avLst/>
          </a:prstGeom>
          <a:noFill/>
          <a:ln w="38100">
            <a:solidFill>
              <a:schemeClr val="tx1"/>
            </a:solidFill>
          </a:ln>
        </p:spPr>
      </p:pic>
      <p:pic>
        <p:nvPicPr>
          <p:cNvPr id="1026" name="Picture 2" descr="Η επιστημονική απάντηση: Γιατί τα Ιγκλού δεν λιώνουν | It's Possible">
            <a:extLst>
              <a:ext uri="{FF2B5EF4-FFF2-40B4-BE49-F238E27FC236}">
                <a16:creationId xmlns:a16="http://schemas.microsoft.com/office/drawing/2014/main" id="{EAEC5E35-65CA-4175-B064-8B59B326CA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099" y="3032754"/>
            <a:ext cx="3617912" cy="252984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54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95EA-4AC7-4B7B-8313-69B4CC28EC0A}"/>
              </a:ext>
            </a:extLst>
          </p:cNvPr>
          <p:cNvSpPr>
            <a:spLocks noGrp="1"/>
          </p:cNvSpPr>
          <p:nvPr>
            <p:ph type="title"/>
          </p:nvPr>
        </p:nvSpPr>
        <p:spPr>
          <a:xfrm>
            <a:off x="913775" y="618518"/>
            <a:ext cx="10364451" cy="800708"/>
          </a:xfrm>
        </p:spPr>
        <p:txBody>
          <a:bodyPr anchor="t" anchorCtr="0">
            <a:noAutofit/>
          </a:bodyPr>
          <a:lstStyle/>
          <a:p>
            <a:r>
              <a:rPr lang="en-US" sz="4800" b="1" cap="none" dirty="0" err="1">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Times New Roman" panose="02020603050405020304" pitchFamily="18" charset="0"/>
              </a:rPr>
              <a:t>Ενδυμ</a:t>
            </a:r>
            <a:r>
              <a:rPr lang="en-US" sz="4800" b="1" cap="none" dirty="0">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Times New Roman" panose="02020603050405020304" pitchFamily="18" charset="0"/>
              </a:rPr>
              <a:t>ασία</a:t>
            </a:r>
            <a:r>
              <a:rPr lang="es-US" sz="4800" b="1" cap="none"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Times New Roman" panose="02020603050405020304" pitchFamily="18" charset="0"/>
              </a:rPr>
              <a:t/>
            </a:r>
            <a:br>
              <a:rPr lang="es-US" sz="4800" b="1" cap="none"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Times New Roman" panose="02020603050405020304" pitchFamily="18" charset="0"/>
              </a:rPr>
            </a:br>
            <a:endParaRPr lang="es-US" sz="4800" b="1" cap="none"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D1EF82F-125F-4D8C-A2F7-196F950DA24E}"/>
              </a:ext>
            </a:extLst>
          </p:cNvPr>
          <p:cNvSpPr>
            <a:spLocks noGrp="1"/>
          </p:cNvSpPr>
          <p:nvPr>
            <p:ph idx="1"/>
          </p:nvPr>
        </p:nvSpPr>
        <p:spPr>
          <a:xfrm>
            <a:off x="913774" y="1574780"/>
            <a:ext cx="10364452" cy="1463695"/>
          </a:xfrm>
        </p:spPr>
        <p:txBody>
          <a:bodyPr/>
          <a:lstStyle/>
          <a:p>
            <a:pPr>
              <a:lnSpc>
                <a:spcPct val="200000"/>
              </a:lnSpc>
              <a:buBlip>
                <a:blip r:embed="rId2"/>
              </a:buBlip>
            </a:pPr>
            <a:r>
              <a:rPr lang="el-GR" sz="2200" cap="none"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Τα ρούχα τους αποτελούνται κυρίως από δέρματα αρκούδας, φώκιας και αλεπούς.</a:t>
            </a:r>
            <a:endParaRPr lang="es-US" sz="2200" cap="none" dirty="0">
              <a:effectLst/>
              <a:latin typeface="Calibri" panose="020F0502020204030204" pitchFamily="34" charset="0"/>
              <a:ea typeface="SimSun" panose="02010600030101010101" pitchFamily="2" charset="-122"/>
              <a:cs typeface="Times New Roman" panose="02020603050405020304" pitchFamily="18" charset="0"/>
            </a:endParaRPr>
          </a:p>
          <a:p>
            <a:pPr>
              <a:buBlip>
                <a:blip r:embed="rId2"/>
              </a:buBlip>
            </a:pPr>
            <a:endParaRPr lang="es-US" cap="none" dirty="0"/>
          </a:p>
        </p:txBody>
      </p:sp>
      <p:sp>
        <p:nvSpPr>
          <p:cNvPr id="5" name="Footer Placeholder 4">
            <a:extLst>
              <a:ext uri="{FF2B5EF4-FFF2-40B4-BE49-F238E27FC236}">
                <a16:creationId xmlns:a16="http://schemas.microsoft.com/office/drawing/2014/main" id="{A5876DD3-5FCD-45A1-B28C-53DA19EF8AAE}"/>
              </a:ext>
            </a:extLst>
          </p:cNvPr>
          <p:cNvSpPr>
            <a:spLocks noGrp="1"/>
          </p:cNvSpPr>
          <p:nvPr>
            <p:ph type="ftr" sz="quarter" idx="11"/>
          </p:nvPr>
        </p:nvSpPr>
        <p:spPr/>
        <p:txBody>
          <a:bodyPr/>
          <a:lstStyle/>
          <a:p>
            <a:r>
              <a:rPr lang="el-GR" b="1" dirty="0"/>
              <a:t>ΕΣΚΙΜΩΟΙ - ΟΙ ΚΑΤΟΙΚΟΙ ΤΩΝ ΠΑΓΩΜΕΝΩΝ ΠΕΡΙΟΧΩΝ</a:t>
            </a:r>
            <a:endParaRPr lang="es-US" b="1" dirty="0"/>
          </a:p>
        </p:txBody>
      </p:sp>
      <p:sp>
        <p:nvSpPr>
          <p:cNvPr id="6" name="Slide Number Placeholder 5">
            <a:extLst>
              <a:ext uri="{FF2B5EF4-FFF2-40B4-BE49-F238E27FC236}">
                <a16:creationId xmlns:a16="http://schemas.microsoft.com/office/drawing/2014/main" id="{524AAA57-4226-4150-B6E9-2A91E431FE8C}"/>
              </a:ext>
            </a:extLst>
          </p:cNvPr>
          <p:cNvSpPr>
            <a:spLocks noGrp="1"/>
          </p:cNvSpPr>
          <p:nvPr>
            <p:ph type="sldNum" sz="quarter" idx="12"/>
          </p:nvPr>
        </p:nvSpPr>
        <p:spPr/>
        <p:txBody>
          <a:bodyPr/>
          <a:lstStyle/>
          <a:p>
            <a:fld id="{34FA48FB-4722-4BF0-AC8F-513B4BF81BBA}" type="slidenum">
              <a:rPr lang="es-US" smtClean="0"/>
              <a:t>6</a:t>
            </a:fld>
            <a:endParaRPr lang="es-US"/>
          </a:p>
        </p:txBody>
      </p:sp>
      <p:pic>
        <p:nvPicPr>
          <p:cNvPr id="4" name="Picture 3">
            <a:extLst>
              <a:ext uri="{FF2B5EF4-FFF2-40B4-BE49-F238E27FC236}">
                <a16:creationId xmlns:a16="http://schemas.microsoft.com/office/drawing/2014/main" id="{60123CB3-1553-4DC4-ABEB-A4D5A24A7D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38450" y="3429000"/>
            <a:ext cx="2868087" cy="2169942"/>
          </a:xfrm>
          <a:prstGeom prst="rect">
            <a:avLst/>
          </a:prstGeom>
          <a:noFill/>
          <a:ln w="38100">
            <a:solidFill>
              <a:schemeClr val="tx1"/>
            </a:solidFill>
          </a:ln>
        </p:spPr>
      </p:pic>
      <p:pic>
        <p:nvPicPr>
          <p:cNvPr id="7" name="Picture 2" descr="Πώς οι Εσκιμώοι επιβιώνουν τρώγοντας τόσο λίπος – Artanews">
            <a:extLst>
              <a:ext uri="{FF2B5EF4-FFF2-40B4-BE49-F238E27FC236}">
                <a16:creationId xmlns:a16="http://schemas.microsoft.com/office/drawing/2014/main" id="{00E29FDA-9E37-4592-8054-2CC3E25A5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2222" y="3429000"/>
            <a:ext cx="3437773" cy="216994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85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E628A-DFAE-44C0-9D62-E487289568E0}"/>
              </a:ext>
            </a:extLst>
          </p:cNvPr>
          <p:cNvSpPr>
            <a:spLocks noGrp="1"/>
          </p:cNvSpPr>
          <p:nvPr>
            <p:ph type="title"/>
          </p:nvPr>
        </p:nvSpPr>
        <p:spPr>
          <a:xfrm>
            <a:off x="913775" y="618518"/>
            <a:ext cx="10364451" cy="876908"/>
          </a:xfrm>
        </p:spPr>
        <p:txBody>
          <a:bodyPr anchor="t" anchorCtr="0">
            <a:normAutofit/>
          </a:bodyPr>
          <a:lstStyle/>
          <a:p>
            <a:r>
              <a:rPr lang="en-US" sz="4800" b="1" cap="none" dirty="0" err="1">
                <a:effectLst>
                  <a:outerShdw blurRad="38100" dist="38100" dir="2700000" algn="tl">
                    <a:srgbClr val="000000">
                      <a:alpha val="43137"/>
                    </a:srgbClr>
                  </a:outerShdw>
                </a:effectLst>
                <a:latin typeface="Arial" panose="020B0604020202020204" pitchFamily="34" charset="0"/>
                <a:ea typeface="SimSun" panose="02010600030101010101" pitchFamily="2" charset="-122"/>
              </a:rPr>
              <a:t>Ασχολίες</a:t>
            </a:r>
            <a:r>
              <a:rPr lang="en-US" sz="4800" b="1" cap="none" dirty="0">
                <a:effectLst>
                  <a:outerShdw blurRad="38100" dist="38100" dir="2700000" algn="tl">
                    <a:srgbClr val="000000">
                      <a:alpha val="43137"/>
                    </a:srgbClr>
                  </a:outerShdw>
                </a:effectLst>
                <a:latin typeface="Arial" panose="020B0604020202020204" pitchFamily="34" charset="0"/>
                <a:ea typeface="SimSun" panose="02010600030101010101" pitchFamily="2" charset="-122"/>
              </a:rPr>
              <a:t> και </a:t>
            </a:r>
            <a:r>
              <a:rPr lang="en-US" sz="4800" b="1" cap="none" dirty="0" err="1">
                <a:effectLst>
                  <a:outerShdw blurRad="38100" dist="38100" dir="2700000" algn="tl">
                    <a:srgbClr val="000000">
                      <a:alpha val="43137"/>
                    </a:srgbClr>
                  </a:outerShdw>
                </a:effectLst>
                <a:latin typeface="Arial" panose="020B0604020202020204" pitchFamily="34" charset="0"/>
                <a:ea typeface="SimSun" panose="02010600030101010101" pitchFamily="2" charset="-122"/>
              </a:rPr>
              <a:t>τρό</a:t>
            </a:r>
            <a:r>
              <a:rPr lang="en-US" sz="4800" b="1" cap="none" dirty="0">
                <a:effectLst>
                  <a:outerShdw blurRad="38100" dist="38100" dir="2700000" algn="tl">
                    <a:srgbClr val="000000">
                      <a:alpha val="43137"/>
                    </a:srgbClr>
                  </a:outerShdw>
                </a:effectLst>
                <a:latin typeface="Arial" panose="020B0604020202020204" pitchFamily="34" charset="0"/>
                <a:ea typeface="SimSun" panose="02010600030101010101" pitchFamily="2" charset="-122"/>
              </a:rPr>
              <a:t>πος ζωής</a:t>
            </a:r>
            <a:r>
              <a:rPr lang="el-CY" sz="4800" b="1" cap="none" dirty="0">
                <a:effectLst>
                  <a:outerShdw blurRad="38100" dist="38100" dir="2700000" algn="tl">
                    <a:srgbClr val="000000">
                      <a:alpha val="43137"/>
                    </a:srgbClr>
                  </a:outerShdw>
                </a:effectLst>
                <a:latin typeface="Arial" panose="020B0604020202020204" pitchFamily="34" charset="0"/>
                <a:ea typeface="SimSun" panose="02010600030101010101" pitchFamily="2" charset="-122"/>
              </a:rPr>
              <a:t> (1/2)</a:t>
            </a:r>
            <a:endParaRPr lang="es-US" sz="4800" cap="none"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D874954-7C5B-472C-AB02-30AEF6FFB7DB}"/>
              </a:ext>
            </a:extLst>
          </p:cNvPr>
          <p:cNvSpPr>
            <a:spLocks noGrp="1"/>
          </p:cNvSpPr>
          <p:nvPr>
            <p:ph idx="1"/>
          </p:nvPr>
        </p:nvSpPr>
        <p:spPr>
          <a:xfrm>
            <a:off x="1066799" y="1579034"/>
            <a:ext cx="10134913" cy="4382788"/>
          </a:xfrm>
        </p:spPr>
        <p:txBody>
          <a:bodyPr>
            <a:normAutofit fontScale="85000" lnSpcReduction="10000"/>
          </a:bodyPr>
          <a:lstStyle/>
          <a:p>
            <a:pPr algn="just">
              <a:lnSpc>
                <a:spcPct val="107000"/>
              </a:lnSpc>
              <a:spcAft>
                <a:spcPts val="800"/>
              </a:spcAft>
              <a:buBlip>
                <a:blip r:embed="rId2"/>
              </a:buBlip>
            </a:pPr>
            <a:r>
              <a:rPr lang="el-GR" sz="2400" cap="none" dirty="0">
                <a:effectLst/>
                <a:latin typeface="Arial" panose="020B0604020202020204" pitchFamily="34" charset="0"/>
                <a:ea typeface="SimSun" panose="02010600030101010101" pitchFamily="2" charset="-122"/>
                <a:cs typeface="Times New Roman" panose="02020603050405020304" pitchFamily="18" charset="0"/>
              </a:rPr>
              <a:t>Οι </a:t>
            </a:r>
            <a:r>
              <a:rPr lang="el-GR" sz="2400" cap="none" dirty="0" err="1">
                <a:effectLst/>
                <a:latin typeface="Arial" panose="020B0604020202020204" pitchFamily="34" charset="0"/>
                <a:ea typeface="SimSun" panose="02010600030101010101" pitchFamily="2" charset="-122"/>
                <a:cs typeface="Times New Roman" panose="02020603050405020304" pitchFamily="18" charset="0"/>
              </a:rPr>
              <a:t>Ινουίτ</a:t>
            </a:r>
            <a:r>
              <a:rPr lang="el-GR" sz="2400" cap="none" dirty="0">
                <a:effectLst/>
                <a:latin typeface="Arial" panose="020B0604020202020204" pitchFamily="34" charset="0"/>
                <a:ea typeface="SimSun" panose="02010600030101010101" pitchFamily="2" charset="-122"/>
                <a:cs typeface="Times New Roman" panose="02020603050405020304" pitchFamily="18" charset="0"/>
              </a:rPr>
              <a:t> </a:t>
            </a:r>
            <a:r>
              <a:rPr lang="el-CY" sz="2400" cap="none" dirty="0">
                <a:effectLst/>
                <a:latin typeface="Arial" panose="020B0604020202020204" pitchFamily="34" charset="0"/>
                <a:ea typeface="SimSun" panose="02010600030101010101" pitchFamily="2" charset="-122"/>
                <a:cs typeface="Times New Roman" panose="02020603050405020304" pitchFamily="18" charset="0"/>
              </a:rPr>
              <a:t>έ</a:t>
            </a:r>
            <a:r>
              <a:rPr lang="el-GR" sz="2400" cap="none" dirty="0" err="1">
                <a:effectLst/>
                <a:latin typeface="Arial" panose="020B0604020202020204" pitchFamily="34" charset="0"/>
                <a:ea typeface="SimSun" panose="02010600030101010101" pitchFamily="2" charset="-122"/>
                <a:cs typeface="Times New Roman" panose="02020603050405020304" pitchFamily="18" charset="0"/>
              </a:rPr>
              <a:t>χουν</a:t>
            </a:r>
            <a:r>
              <a:rPr lang="el-GR" sz="2400" cap="none" dirty="0">
                <a:effectLst/>
                <a:latin typeface="Arial" panose="020B0604020202020204" pitchFamily="34" charset="0"/>
                <a:ea typeface="SimSun" panose="02010600030101010101" pitchFamily="2" charset="-122"/>
                <a:cs typeface="Times New Roman" panose="02020603050405020304" pitchFamily="18" charset="0"/>
              </a:rPr>
              <a:t> προσαρμοστεί τέλεια στις παγωμένες περιοχές που ζουν εδώ και χιλιάδες χρόνια. </a:t>
            </a:r>
          </a:p>
          <a:p>
            <a:pPr algn="just">
              <a:lnSpc>
                <a:spcPct val="107000"/>
              </a:lnSpc>
              <a:spcAft>
                <a:spcPts val="800"/>
              </a:spcAft>
              <a:buBlip>
                <a:blip r:embed="rId2"/>
              </a:buBlip>
            </a:pPr>
            <a:r>
              <a:rPr lang="el-GR" sz="2400" cap="none" dirty="0">
                <a:effectLst/>
                <a:latin typeface="Arial" panose="020B0604020202020204" pitchFamily="34" charset="0"/>
                <a:ea typeface="SimSun" panose="02010600030101010101" pitchFamily="2" charset="-122"/>
                <a:cs typeface="Times New Roman" panose="02020603050405020304" pitchFamily="18" charset="0"/>
              </a:rPr>
              <a:t>Ο παραδοσιακός τρόπος ζωής τους φάνηκε να κινδυνεύει από τη διείσδυση μοντέρνων ιδεών και μοντέρνας τεχνολογίας. Οι </a:t>
            </a:r>
            <a:r>
              <a:rPr lang="el-CY" sz="2400" cap="none" dirty="0">
                <a:effectLst/>
                <a:latin typeface="Arial" panose="020B0604020202020204" pitchFamily="34" charset="0"/>
                <a:ea typeface="SimSun" panose="02010600030101010101" pitchFamily="2" charset="-122"/>
                <a:cs typeface="Times New Roman" panose="02020603050405020304" pitchFamily="18" charset="0"/>
              </a:rPr>
              <a:t>Εσκιμώοι</a:t>
            </a:r>
            <a:r>
              <a:rPr lang="el-GR" sz="2400" cap="none" dirty="0">
                <a:effectLst/>
                <a:latin typeface="Arial" panose="020B0604020202020204" pitchFamily="34" charset="0"/>
                <a:ea typeface="SimSun" panose="02010600030101010101" pitchFamily="2" charset="-122"/>
                <a:cs typeface="Times New Roman" panose="02020603050405020304" pitchFamily="18" charset="0"/>
              </a:rPr>
              <a:t> κατάφεραν τα τελευταία χρόνια να αναβιώσουν τον πατροπαράδοτο τρόπο ζωής των προγόνων τους και να τον προσαρμόσουν στον μοντέρνο. </a:t>
            </a:r>
            <a:endParaRPr lang="el-GR" sz="2400" cap="none" dirty="0">
              <a:latin typeface="Calibri" panose="020F0502020204030204" pitchFamily="34" charset="0"/>
              <a:ea typeface="SimSun" panose="02010600030101010101" pitchFamily="2" charset="-122"/>
              <a:cs typeface="Times New Roman" panose="02020603050405020304" pitchFamily="18" charset="0"/>
            </a:endParaRPr>
          </a:p>
          <a:p>
            <a:pPr algn="just">
              <a:lnSpc>
                <a:spcPct val="107000"/>
              </a:lnSpc>
              <a:spcAft>
                <a:spcPts val="800"/>
              </a:spcAft>
              <a:buBlip>
                <a:blip r:embed="rId2"/>
              </a:buBlip>
            </a:pPr>
            <a:r>
              <a:rPr lang="el-GR" sz="2400" cap="none" dirty="0">
                <a:effectLst/>
                <a:latin typeface="Arial" panose="020B0604020202020204" pitchFamily="34" charset="0"/>
                <a:ea typeface="SimSun" panose="02010600030101010101" pitchFamily="2" charset="-122"/>
                <a:cs typeface="Times New Roman" panose="02020603050405020304" pitchFamily="18" charset="0"/>
              </a:rPr>
              <a:t>Στις περιοχές που ζουν τα φυτά είναι λιγοστά. Έτσι οι </a:t>
            </a:r>
            <a:r>
              <a:rPr lang="el-CY" sz="2400" cap="none" dirty="0">
                <a:effectLst/>
                <a:latin typeface="Arial" panose="020B0604020202020204" pitchFamily="34" charset="0"/>
                <a:ea typeface="SimSun" panose="02010600030101010101" pitchFamily="2" charset="-122"/>
                <a:cs typeface="Times New Roman" panose="02020603050405020304" pitchFamily="18" charset="0"/>
              </a:rPr>
              <a:t>Εσκιμώοι</a:t>
            </a:r>
            <a:r>
              <a:rPr lang="el-GR" sz="2400" cap="none" dirty="0">
                <a:effectLst/>
                <a:latin typeface="Arial" panose="020B0604020202020204" pitchFamily="34" charset="0"/>
                <a:ea typeface="SimSun" panose="02010600030101010101" pitchFamily="2" charset="-122"/>
                <a:cs typeface="Times New Roman" panose="02020603050405020304" pitchFamily="18" charset="0"/>
              </a:rPr>
              <a:t> είναι αποκλειστικά κυνηγοί και ψαράδες. Κυνηγούν ταράνδους, φώκιες, θαλάσσιους ελέφαντες, πολικές αρκούδες, πουλιά κ.ά. Ψαρεύουν διάφορα ψάρια αλλά και φάλαινες. Ένα είδος φάλαινας είναι εξαιρετικά πολύτιμο για αυτούς διότι το δέρμα της, που είναι μαλακό, τους προσφέρει όχι μόνο τροφή αλλά και όλη τη βιταμίνη </a:t>
            </a:r>
            <a:r>
              <a:rPr lang="en-US" sz="2400" cap="none" dirty="0">
                <a:effectLst/>
                <a:latin typeface="Arial" panose="020B0604020202020204" pitchFamily="34" charset="0"/>
                <a:ea typeface="SimSun" panose="02010600030101010101" pitchFamily="2" charset="-122"/>
                <a:cs typeface="Times New Roman" panose="02020603050405020304" pitchFamily="18" charset="0"/>
              </a:rPr>
              <a:t>C</a:t>
            </a:r>
            <a:r>
              <a:rPr lang="el-GR" sz="2400" cap="none" dirty="0">
                <a:effectLst/>
                <a:latin typeface="Arial" panose="020B0604020202020204" pitchFamily="34" charset="0"/>
                <a:ea typeface="SimSun" panose="02010600030101010101" pitchFamily="2" charset="-122"/>
                <a:cs typeface="Times New Roman" panose="02020603050405020304" pitchFamily="18" charset="0"/>
              </a:rPr>
              <a:t> που χρειάζονται για επιβίωση. Δεν πετάνε τίποτα από ένα ζώο που σκότωσαν. </a:t>
            </a:r>
            <a:endParaRPr lang="es-US" sz="2400" cap="none" dirty="0">
              <a:effectLst/>
              <a:latin typeface="Calibri" panose="020F0502020204030204" pitchFamily="34" charset="0"/>
              <a:ea typeface="SimSun" panose="02010600030101010101" pitchFamily="2" charset="-122"/>
              <a:cs typeface="Times New Roman" panose="02020603050405020304" pitchFamily="18" charset="0"/>
            </a:endParaRPr>
          </a:p>
          <a:p>
            <a:pPr>
              <a:buBlip>
                <a:blip r:embed="rId2"/>
              </a:buBlip>
            </a:pPr>
            <a:endParaRPr lang="es-US" cap="none" dirty="0"/>
          </a:p>
        </p:txBody>
      </p:sp>
      <p:sp>
        <p:nvSpPr>
          <p:cNvPr id="4" name="Footer Placeholder 3">
            <a:extLst>
              <a:ext uri="{FF2B5EF4-FFF2-40B4-BE49-F238E27FC236}">
                <a16:creationId xmlns:a16="http://schemas.microsoft.com/office/drawing/2014/main" id="{FB842B21-FD52-45C3-99F6-F20438DD3B7B}"/>
              </a:ext>
            </a:extLst>
          </p:cNvPr>
          <p:cNvSpPr>
            <a:spLocks noGrp="1"/>
          </p:cNvSpPr>
          <p:nvPr>
            <p:ph type="ftr" sz="quarter" idx="11"/>
          </p:nvPr>
        </p:nvSpPr>
        <p:spPr/>
        <p:txBody>
          <a:bodyPr/>
          <a:lstStyle/>
          <a:p>
            <a:r>
              <a:rPr lang="el-GR" b="1" dirty="0"/>
              <a:t>ΕΣΚΙΜΩΟΙ - ΟΙ ΚΑΤΟΙΚΟΙ ΤΩΝ ΠΑΓΩΜΕΝΩΝ ΠΕΡΙΟΧΩΝ</a:t>
            </a:r>
            <a:endParaRPr lang="es-US" b="1" dirty="0"/>
          </a:p>
        </p:txBody>
      </p:sp>
      <p:sp>
        <p:nvSpPr>
          <p:cNvPr id="5" name="Slide Number Placeholder 4">
            <a:extLst>
              <a:ext uri="{FF2B5EF4-FFF2-40B4-BE49-F238E27FC236}">
                <a16:creationId xmlns:a16="http://schemas.microsoft.com/office/drawing/2014/main" id="{E76DAA83-485B-48B8-9299-F9501CE1A295}"/>
              </a:ext>
            </a:extLst>
          </p:cNvPr>
          <p:cNvSpPr>
            <a:spLocks noGrp="1"/>
          </p:cNvSpPr>
          <p:nvPr>
            <p:ph type="sldNum" sz="quarter" idx="12"/>
          </p:nvPr>
        </p:nvSpPr>
        <p:spPr/>
        <p:txBody>
          <a:bodyPr/>
          <a:lstStyle/>
          <a:p>
            <a:fld id="{34FA48FB-4722-4BF0-AC8F-513B4BF81BBA}" type="slidenum">
              <a:rPr lang="es-US" smtClean="0"/>
              <a:t>7</a:t>
            </a:fld>
            <a:endParaRPr lang="es-US"/>
          </a:p>
        </p:txBody>
      </p:sp>
    </p:spTree>
    <p:extLst>
      <p:ext uri="{BB962C8B-B14F-4D97-AF65-F5344CB8AC3E}">
        <p14:creationId xmlns:p14="http://schemas.microsoft.com/office/powerpoint/2010/main" val="130406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A5A004-CC11-45E9-8DA6-E200E90CA532}"/>
              </a:ext>
            </a:extLst>
          </p:cNvPr>
          <p:cNvSpPr>
            <a:spLocks noGrp="1"/>
          </p:cNvSpPr>
          <p:nvPr>
            <p:ph type="title"/>
          </p:nvPr>
        </p:nvSpPr>
        <p:spPr>
          <a:xfrm>
            <a:off x="913775" y="618518"/>
            <a:ext cx="10364451" cy="1044654"/>
          </a:xfrm>
        </p:spPr>
        <p:txBody>
          <a:bodyPr anchor="t" anchorCtr="0">
            <a:normAutofit/>
          </a:bodyPr>
          <a:lstStyle/>
          <a:p>
            <a:r>
              <a:rPr lang="en-US" sz="4800" b="1" cap="none" dirty="0" err="1">
                <a:effectLst>
                  <a:outerShdw blurRad="38100" dist="38100" dir="2700000" algn="tl">
                    <a:srgbClr val="000000">
                      <a:alpha val="43137"/>
                    </a:srgbClr>
                  </a:outerShdw>
                </a:effectLst>
                <a:latin typeface="Arial" panose="020B0604020202020204" pitchFamily="34" charset="0"/>
                <a:ea typeface="SimSun" panose="02010600030101010101" pitchFamily="2" charset="-122"/>
              </a:rPr>
              <a:t>Ασχολίες</a:t>
            </a:r>
            <a:r>
              <a:rPr lang="en-US" sz="4800" b="1" cap="none" dirty="0">
                <a:effectLst>
                  <a:outerShdw blurRad="38100" dist="38100" dir="2700000" algn="tl">
                    <a:srgbClr val="000000">
                      <a:alpha val="43137"/>
                    </a:srgbClr>
                  </a:outerShdw>
                </a:effectLst>
                <a:latin typeface="Arial" panose="020B0604020202020204" pitchFamily="34" charset="0"/>
                <a:ea typeface="SimSun" panose="02010600030101010101" pitchFamily="2" charset="-122"/>
              </a:rPr>
              <a:t> και </a:t>
            </a:r>
            <a:r>
              <a:rPr lang="en-US" sz="4800" b="1" cap="none" dirty="0" err="1">
                <a:effectLst>
                  <a:outerShdw blurRad="38100" dist="38100" dir="2700000" algn="tl">
                    <a:srgbClr val="000000">
                      <a:alpha val="43137"/>
                    </a:srgbClr>
                  </a:outerShdw>
                </a:effectLst>
                <a:latin typeface="Arial" panose="020B0604020202020204" pitchFamily="34" charset="0"/>
                <a:ea typeface="SimSun" panose="02010600030101010101" pitchFamily="2" charset="-122"/>
              </a:rPr>
              <a:t>τρό</a:t>
            </a:r>
            <a:r>
              <a:rPr lang="en-US" sz="4800" b="1" cap="none" dirty="0">
                <a:effectLst>
                  <a:outerShdw blurRad="38100" dist="38100" dir="2700000" algn="tl">
                    <a:srgbClr val="000000">
                      <a:alpha val="43137"/>
                    </a:srgbClr>
                  </a:outerShdw>
                </a:effectLst>
                <a:latin typeface="Arial" panose="020B0604020202020204" pitchFamily="34" charset="0"/>
                <a:ea typeface="SimSun" panose="02010600030101010101" pitchFamily="2" charset="-122"/>
              </a:rPr>
              <a:t>πος ζωής</a:t>
            </a:r>
            <a:r>
              <a:rPr lang="el-CY" sz="4800" b="1" cap="none" dirty="0">
                <a:effectLst>
                  <a:outerShdw blurRad="38100" dist="38100" dir="2700000" algn="tl">
                    <a:srgbClr val="000000">
                      <a:alpha val="43137"/>
                    </a:srgbClr>
                  </a:outerShdw>
                </a:effectLst>
                <a:latin typeface="Arial" panose="020B0604020202020204" pitchFamily="34" charset="0"/>
                <a:ea typeface="SimSun" panose="02010600030101010101" pitchFamily="2" charset="-122"/>
              </a:rPr>
              <a:t> (2/2)</a:t>
            </a:r>
            <a:endParaRPr lang="es-US" sz="4800" cap="none"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C2B92F7-DAE5-46DF-A7F9-E755DF3ED9E4}"/>
              </a:ext>
            </a:extLst>
          </p:cNvPr>
          <p:cNvSpPr>
            <a:spLocks noGrp="1"/>
          </p:cNvSpPr>
          <p:nvPr>
            <p:ph idx="1"/>
          </p:nvPr>
        </p:nvSpPr>
        <p:spPr>
          <a:xfrm>
            <a:off x="1219825" y="1512337"/>
            <a:ext cx="7066925" cy="4370937"/>
          </a:xfrm>
        </p:spPr>
        <p:txBody>
          <a:bodyPr>
            <a:normAutofit/>
          </a:bodyPr>
          <a:lstStyle/>
          <a:p>
            <a:pPr algn="just">
              <a:lnSpc>
                <a:spcPct val="107000"/>
              </a:lnSpc>
              <a:spcAft>
                <a:spcPts val="800"/>
              </a:spcAft>
              <a:buBlip>
                <a:blip r:embed="rId2"/>
              </a:buBlip>
            </a:pPr>
            <a:r>
              <a:rPr lang="el-GR" sz="2200" cap="none" dirty="0">
                <a:effectLst/>
                <a:latin typeface="Arial" panose="020B0604020202020204" pitchFamily="34" charset="0"/>
                <a:ea typeface="SimSun" panose="02010600030101010101" pitchFamily="2" charset="-122"/>
                <a:cs typeface="Times New Roman" panose="02020603050405020304" pitchFamily="18" charset="0"/>
              </a:rPr>
              <a:t>Οι πιο γνωστές επινοήσεις τους είναι τα ιγκλού και τα έλκηθρα που σέρνουν ομάδες σκύλων. </a:t>
            </a:r>
          </a:p>
          <a:p>
            <a:pPr algn="just">
              <a:lnSpc>
                <a:spcPct val="107000"/>
              </a:lnSpc>
              <a:spcAft>
                <a:spcPts val="800"/>
              </a:spcAft>
              <a:buBlip>
                <a:blip r:embed="rId2"/>
              </a:buBlip>
            </a:pPr>
            <a:r>
              <a:rPr lang="el-GR" sz="2200" cap="none" dirty="0">
                <a:effectLst/>
                <a:latin typeface="Arial" panose="020B0604020202020204" pitchFamily="34" charset="0"/>
                <a:ea typeface="SimSun" panose="02010600030101010101" pitchFamily="2" charset="-122"/>
                <a:cs typeface="Times New Roman" panose="02020603050405020304" pitchFamily="18" charset="0"/>
              </a:rPr>
              <a:t>Οι </a:t>
            </a:r>
            <a:r>
              <a:rPr lang="el-CY" sz="2200" cap="none" dirty="0">
                <a:effectLst/>
                <a:latin typeface="Arial" panose="020B0604020202020204" pitchFamily="34" charset="0"/>
                <a:ea typeface="SimSun" panose="02010600030101010101" pitchFamily="2" charset="-122"/>
                <a:cs typeface="Times New Roman" panose="02020603050405020304" pitchFamily="18" charset="0"/>
              </a:rPr>
              <a:t>Εσκιμώοι</a:t>
            </a:r>
            <a:r>
              <a:rPr lang="el-GR" sz="2200" cap="none" dirty="0">
                <a:effectLst/>
                <a:latin typeface="Arial" panose="020B0604020202020204" pitchFamily="34" charset="0"/>
                <a:ea typeface="SimSun" panose="02010600030101010101" pitchFamily="2" charset="-122"/>
                <a:cs typeface="Times New Roman" panose="02020603050405020304" pitchFamily="18" charset="0"/>
              </a:rPr>
              <a:t> πιστεύουν πως </a:t>
            </a:r>
            <a:r>
              <a:rPr lang="el-GR" sz="2200" cap="none" dirty="0" err="1">
                <a:effectLst/>
                <a:latin typeface="Arial" panose="020B0604020202020204" pitchFamily="34" charset="0"/>
                <a:ea typeface="SimSun" panose="02010600030101010101" pitchFamily="2" charset="-122"/>
                <a:cs typeface="Times New Roman" panose="02020603050405020304" pitchFamily="18" charset="0"/>
              </a:rPr>
              <a:t>κάθετι</a:t>
            </a:r>
            <a:r>
              <a:rPr lang="el-GR" sz="2200" cap="none" dirty="0">
                <a:effectLst/>
                <a:latin typeface="Arial" panose="020B0604020202020204" pitchFamily="34" charset="0"/>
                <a:ea typeface="SimSun" panose="02010600030101010101" pitchFamily="2" charset="-122"/>
                <a:cs typeface="Times New Roman" panose="02020603050405020304" pitchFamily="18" charset="0"/>
              </a:rPr>
              <a:t> έχει ψυχή: άνθρωποι, ζώα, φυτά, οι δυνάμεις της φύσης, η θάλασσα, ο άνεμος κλπ. Πιστεύουν ακόμα πως όλα είναι συνδεδεμένα, όλες οι ψυχές μεταξύ τους. </a:t>
            </a:r>
            <a:endParaRPr lang="el-GR" sz="2200" cap="none" dirty="0">
              <a:latin typeface="Calibri" panose="020F0502020204030204" pitchFamily="34" charset="0"/>
              <a:ea typeface="SimSun" panose="02010600030101010101" pitchFamily="2" charset="-122"/>
              <a:cs typeface="Times New Roman" panose="02020603050405020304" pitchFamily="18" charset="0"/>
            </a:endParaRPr>
          </a:p>
          <a:p>
            <a:pPr algn="just">
              <a:lnSpc>
                <a:spcPct val="107000"/>
              </a:lnSpc>
              <a:spcAft>
                <a:spcPts val="800"/>
              </a:spcAft>
              <a:buBlip>
                <a:blip r:embed="rId2"/>
              </a:buBlip>
            </a:pPr>
            <a:r>
              <a:rPr lang="el-GR" sz="2200" cap="none" dirty="0">
                <a:effectLst/>
                <a:latin typeface="Arial" panose="020B0604020202020204" pitchFamily="34" charset="0"/>
                <a:ea typeface="SimSun" panose="02010600030101010101" pitchFamily="2" charset="-122"/>
                <a:cs typeface="Times New Roman" panose="02020603050405020304" pitchFamily="18" charset="0"/>
              </a:rPr>
              <a:t>Έχουν </a:t>
            </a:r>
            <a:r>
              <a:rPr lang="el-GR" sz="2200" cap="none" dirty="0" err="1">
                <a:effectLst/>
                <a:latin typeface="Arial" panose="020B0604020202020204" pitchFamily="34" charset="0"/>
                <a:ea typeface="SimSun" panose="02010600030101010101" pitchFamily="2" charset="-122"/>
                <a:cs typeface="Times New Roman" panose="02020603050405020304" pitchFamily="18" charset="0"/>
              </a:rPr>
              <a:t>Σαμάνους</a:t>
            </a:r>
            <a:r>
              <a:rPr lang="el-GR" sz="2200" cap="none" dirty="0">
                <a:effectLst/>
                <a:latin typeface="Arial" panose="020B0604020202020204" pitchFamily="34" charset="0"/>
                <a:ea typeface="SimSun" panose="02010600030101010101" pitchFamily="2" charset="-122"/>
                <a:cs typeface="Times New Roman" panose="02020603050405020304" pitchFamily="18" charset="0"/>
              </a:rPr>
              <a:t> (σοφούς μάγους-γιατρούς) που, όπως πιστεύουν οι </a:t>
            </a:r>
            <a:r>
              <a:rPr lang="el-GR" sz="2200" cap="none" dirty="0" err="1">
                <a:effectLst/>
                <a:latin typeface="Arial" panose="020B0604020202020204" pitchFamily="34" charset="0"/>
                <a:ea typeface="SimSun" panose="02010600030101010101" pitchFamily="2" charset="-122"/>
                <a:cs typeface="Times New Roman" panose="02020603050405020304" pitchFamily="18" charset="0"/>
              </a:rPr>
              <a:t>Ινουίτ</a:t>
            </a:r>
            <a:r>
              <a:rPr lang="el-GR" sz="2200" cap="none" dirty="0">
                <a:effectLst/>
                <a:latin typeface="Arial" panose="020B0604020202020204" pitchFamily="34" charset="0"/>
                <a:ea typeface="SimSun" panose="02010600030101010101" pitchFamily="2" charset="-122"/>
                <a:cs typeface="Times New Roman" panose="02020603050405020304" pitchFamily="18" charset="0"/>
              </a:rPr>
              <a:t>, μπορούν να θεραπεύσουν κάθε σωματικό ή ψυχικό πρόβλημα, να προβλέψουν τον καιρό, να συμβουλέψουν και να καθοδηγήσουν.</a:t>
            </a:r>
            <a:endParaRPr lang="es-US" sz="2200" cap="none" dirty="0">
              <a:effectLst/>
              <a:latin typeface="Calibri" panose="020F0502020204030204" pitchFamily="34" charset="0"/>
              <a:ea typeface="SimSun" panose="02010600030101010101" pitchFamily="2" charset="-122"/>
              <a:cs typeface="Times New Roman" panose="02020603050405020304" pitchFamily="18" charset="0"/>
            </a:endParaRPr>
          </a:p>
          <a:p>
            <a:pPr>
              <a:buBlip>
                <a:blip r:embed="rId2"/>
              </a:buBlip>
            </a:pPr>
            <a:endParaRPr lang="es-US" cap="none" dirty="0"/>
          </a:p>
        </p:txBody>
      </p:sp>
      <p:sp>
        <p:nvSpPr>
          <p:cNvPr id="2" name="Footer Placeholder 1">
            <a:extLst>
              <a:ext uri="{FF2B5EF4-FFF2-40B4-BE49-F238E27FC236}">
                <a16:creationId xmlns:a16="http://schemas.microsoft.com/office/drawing/2014/main" id="{C3C147FE-8FD1-4F4B-9533-5FACC76FA9CC}"/>
              </a:ext>
            </a:extLst>
          </p:cNvPr>
          <p:cNvSpPr>
            <a:spLocks noGrp="1"/>
          </p:cNvSpPr>
          <p:nvPr>
            <p:ph type="ftr" sz="quarter" idx="11"/>
          </p:nvPr>
        </p:nvSpPr>
        <p:spPr/>
        <p:txBody>
          <a:bodyPr/>
          <a:lstStyle/>
          <a:p>
            <a:r>
              <a:rPr lang="el-GR" b="1" dirty="0"/>
              <a:t>ΕΣΚΙΜΩΟΙ - ΟΙ ΚΑΤΟΙΚΟΙ ΤΩΝ ΠΑΓΩΜΕΝΩΝ ΠΕΡΙΟΧΩΝ</a:t>
            </a:r>
            <a:endParaRPr lang="es-US" b="1" dirty="0"/>
          </a:p>
        </p:txBody>
      </p:sp>
      <p:sp>
        <p:nvSpPr>
          <p:cNvPr id="4" name="Slide Number Placeholder 3">
            <a:extLst>
              <a:ext uri="{FF2B5EF4-FFF2-40B4-BE49-F238E27FC236}">
                <a16:creationId xmlns:a16="http://schemas.microsoft.com/office/drawing/2014/main" id="{4E72264F-FC75-4CB3-A757-2B52ABAF6300}"/>
              </a:ext>
            </a:extLst>
          </p:cNvPr>
          <p:cNvSpPr>
            <a:spLocks noGrp="1"/>
          </p:cNvSpPr>
          <p:nvPr>
            <p:ph type="sldNum" sz="quarter" idx="12"/>
          </p:nvPr>
        </p:nvSpPr>
        <p:spPr/>
        <p:txBody>
          <a:bodyPr/>
          <a:lstStyle/>
          <a:p>
            <a:fld id="{34FA48FB-4722-4BF0-AC8F-513B4BF81BBA}" type="slidenum">
              <a:rPr lang="es-US" smtClean="0"/>
              <a:t>8</a:t>
            </a:fld>
            <a:endParaRPr lang="es-US"/>
          </a:p>
        </p:txBody>
      </p:sp>
      <p:pic>
        <p:nvPicPr>
          <p:cNvPr id="8" name="Picture 7" descr="IMG_256">
            <a:extLst>
              <a:ext uri="{FF2B5EF4-FFF2-40B4-BE49-F238E27FC236}">
                <a16:creationId xmlns:a16="http://schemas.microsoft.com/office/drawing/2014/main" id="{2266DE0C-4A4C-4E01-AE27-63407A8C01FA}"/>
              </a:ext>
            </a:extLst>
          </p:cNvPr>
          <p:cNvPicPr/>
          <p:nvPr/>
        </p:nvPicPr>
        <p:blipFill>
          <a:blip r:embed="rId3"/>
          <a:stretch>
            <a:fillRect/>
          </a:stretch>
        </p:blipFill>
        <p:spPr>
          <a:xfrm>
            <a:off x="8592800" y="1663172"/>
            <a:ext cx="2750711" cy="1778348"/>
          </a:xfrm>
          <a:prstGeom prst="rect">
            <a:avLst/>
          </a:prstGeom>
          <a:noFill/>
          <a:ln w="38100">
            <a:solidFill>
              <a:schemeClr val="tx1"/>
            </a:solidFill>
          </a:ln>
        </p:spPr>
      </p:pic>
      <p:pic>
        <p:nvPicPr>
          <p:cNvPr id="10" name="Picture 4" descr="Εσείς γνωρίζατε τι τρώνε οι Εσκιμώοι για να ζεσταθούν; | Pronews">
            <a:extLst>
              <a:ext uri="{FF2B5EF4-FFF2-40B4-BE49-F238E27FC236}">
                <a16:creationId xmlns:a16="http://schemas.microsoft.com/office/drawing/2014/main" id="{E5E74D3F-E85F-4EC1-80CC-571A31B2C1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36"/>
          <a:stretch/>
        </p:blipFill>
        <p:spPr bwMode="auto">
          <a:xfrm>
            <a:off x="8592800" y="4104927"/>
            <a:ext cx="2805809" cy="140524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183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E1345-22ED-44AC-83BB-F89F9AEBDD43}"/>
              </a:ext>
            </a:extLst>
          </p:cNvPr>
          <p:cNvSpPr>
            <a:spLocks noGrp="1"/>
          </p:cNvSpPr>
          <p:nvPr>
            <p:ph type="title"/>
          </p:nvPr>
        </p:nvSpPr>
        <p:spPr/>
        <p:txBody>
          <a:bodyPr>
            <a:normAutofit/>
          </a:bodyPr>
          <a:lstStyle/>
          <a:p>
            <a:r>
              <a:rPr lang="en-US" sz="4800" b="1" cap="none" dirty="0">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Times New Roman" panose="02020603050405020304" pitchFamily="18" charset="0"/>
              </a:rPr>
              <a:t>Η </a:t>
            </a:r>
            <a:r>
              <a:rPr lang="en-US" sz="4800" b="1" cap="none" dirty="0" err="1">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Times New Roman" panose="02020603050405020304" pitchFamily="18" charset="0"/>
              </a:rPr>
              <a:t>θρησκεί</a:t>
            </a:r>
            <a:r>
              <a:rPr lang="en-US" sz="4800" b="1" cap="none" dirty="0">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Times New Roman" panose="02020603050405020304" pitchFamily="18" charset="0"/>
              </a:rPr>
              <a:t>α τους</a:t>
            </a:r>
            <a:r>
              <a:rPr lang="es-US" sz="4800" cap="none"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Times New Roman" panose="02020603050405020304" pitchFamily="18" charset="0"/>
              </a:rPr>
              <a:t/>
            </a:r>
            <a:br>
              <a:rPr lang="es-US" sz="4800" cap="none"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Times New Roman" panose="02020603050405020304" pitchFamily="18" charset="0"/>
              </a:rPr>
            </a:br>
            <a:endParaRPr lang="es-US" sz="4800" cap="none"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0136E00-0B0C-453C-9176-82382A7328E5}"/>
              </a:ext>
            </a:extLst>
          </p:cNvPr>
          <p:cNvSpPr>
            <a:spLocks noGrp="1"/>
          </p:cNvSpPr>
          <p:nvPr>
            <p:ph idx="1"/>
          </p:nvPr>
        </p:nvSpPr>
        <p:spPr>
          <a:xfrm>
            <a:off x="913775" y="2367093"/>
            <a:ext cx="10364452" cy="2352953"/>
          </a:xfrm>
        </p:spPr>
        <p:txBody>
          <a:bodyPr/>
          <a:lstStyle/>
          <a:p>
            <a:pPr algn="just">
              <a:lnSpc>
                <a:spcPct val="200000"/>
              </a:lnSpc>
              <a:buFont typeface="Wingdings" panose="05000000000000000000" pitchFamily="2" charset="2"/>
              <a:buChar char="v"/>
            </a:pPr>
            <a:r>
              <a:rPr lang="el-GR" sz="2200" cap="none" dirty="0">
                <a:effectLst/>
                <a:latin typeface="Arial" panose="020B0604020202020204" pitchFamily="34" charset="0"/>
                <a:ea typeface="SimSun" panose="02010600030101010101" pitchFamily="2" charset="-122"/>
                <a:cs typeface="Times New Roman" panose="02020603050405020304" pitchFamily="18" charset="0"/>
              </a:rPr>
              <a:t>Η θρησκεία τους είναι πολύ περίεργη. Παρόλο που πιστεύουν σε ανώτερα όντα, καλά ή κακά, δεν υπάρχει καμιά εκδήλωση λατρείας γι’ αυτά. </a:t>
            </a:r>
            <a:r>
              <a:rPr lang="en-US" sz="2200" cap="none" dirty="0" err="1">
                <a:effectLst/>
                <a:latin typeface="Arial" panose="020B0604020202020204" pitchFamily="34" charset="0"/>
                <a:ea typeface="SimSun" panose="02010600030101010101" pitchFamily="2" charset="-122"/>
                <a:cs typeface="Times New Roman" panose="02020603050405020304" pitchFamily="18" charset="0"/>
              </a:rPr>
              <a:t>Σήμερ</a:t>
            </a:r>
            <a:r>
              <a:rPr lang="en-US" sz="2200" cap="none" dirty="0">
                <a:effectLst/>
                <a:latin typeface="Arial" panose="020B0604020202020204" pitchFamily="34" charset="0"/>
                <a:ea typeface="SimSun" panose="02010600030101010101" pitchFamily="2" charset="-122"/>
                <a:cs typeface="Times New Roman" panose="02020603050405020304" pitchFamily="18" charset="0"/>
              </a:rPr>
              <a:t>α μεγάλος αριθμός Εσκιμώων έχει εκχριστιανιστεί</a:t>
            </a:r>
            <a:r>
              <a:rPr lang="el-CY" sz="2200" cap="none" dirty="0">
                <a:effectLst/>
                <a:latin typeface="Arial" panose="020B0604020202020204" pitchFamily="34" charset="0"/>
                <a:ea typeface="SimSun" panose="02010600030101010101" pitchFamily="2" charset="-122"/>
                <a:cs typeface="Times New Roman" panose="02020603050405020304" pitchFamily="18" charset="0"/>
              </a:rPr>
              <a:t>.</a:t>
            </a:r>
            <a:endParaRPr lang="es-US" sz="2200" cap="none" dirty="0">
              <a:effectLst/>
              <a:latin typeface="Calibri" panose="020F0502020204030204" pitchFamily="34" charset="0"/>
              <a:ea typeface="SimSun" panose="02010600030101010101" pitchFamily="2" charset="-122"/>
              <a:cs typeface="Times New Roman" panose="02020603050405020304" pitchFamily="18" charset="0"/>
            </a:endParaRPr>
          </a:p>
          <a:p>
            <a:pPr algn="just"/>
            <a:endParaRPr lang="es-US" cap="none" dirty="0"/>
          </a:p>
        </p:txBody>
      </p:sp>
      <p:sp>
        <p:nvSpPr>
          <p:cNvPr id="4" name="Footer Placeholder 3">
            <a:extLst>
              <a:ext uri="{FF2B5EF4-FFF2-40B4-BE49-F238E27FC236}">
                <a16:creationId xmlns:a16="http://schemas.microsoft.com/office/drawing/2014/main" id="{141E93FE-BC73-443D-AD66-5CD6999D5B89}"/>
              </a:ext>
            </a:extLst>
          </p:cNvPr>
          <p:cNvSpPr>
            <a:spLocks noGrp="1"/>
          </p:cNvSpPr>
          <p:nvPr>
            <p:ph type="ftr" sz="quarter" idx="11"/>
          </p:nvPr>
        </p:nvSpPr>
        <p:spPr/>
        <p:txBody>
          <a:bodyPr/>
          <a:lstStyle/>
          <a:p>
            <a:r>
              <a:rPr lang="el-GR" b="1" dirty="0"/>
              <a:t>ΕΣΚΙΜΩΟΙ - ΟΙ ΚΑΤΟΙΚΟΙ ΤΩΝ ΠΑΓΩΜΕΝΩΝ ΠΕΡΙΟΧΩΝ</a:t>
            </a:r>
            <a:endParaRPr lang="es-US" b="1" dirty="0"/>
          </a:p>
        </p:txBody>
      </p:sp>
      <p:sp>
        <p:nvSpPr>
          <p:cNvPr id="5" name="Slide Number Placeholder 4">
            <a:extLst>
              <a:ext uri="{FF2B5EF4-FFF2-40B4-BE49-F238E27FC236}">
                <a16:creationId xmlns:a16="http://schemas.microsoft.com/office/drawing/2014/main" id="{4F4F6B13-8337-4F13-B27A-F0F1A091AD96}"/>
              </a:ext>
            </a:extLst>
          </p:cNvPr>
          <p:cNvSpPr>
            <a:spLocks noGrp="1"/>
          </p:cNvSpPr>
          <p:nvPr>
            <p:ph type="sldNum" sz="quarter" idx="12"/>
          </p:nvPr>
        </p:nvSpPr>
        <p:spPr/>
        <p:txBody>
          <a:bodyPr/>
          <a:lstStyle/>
          <a:p>
            <a:fld id="{34FA48FB-4722-4BF0-AC8F-513B4BF81BBA}" type="slidenum">
              <a:rPr lang="es-US" smtClean="0"/>
              <a:t>9</a:t>
            </a:fld>
            <a:endParaRPr lang="es-US"/>
          </a:p>
        </p:txBody>
      </p:sp>
    </p:spTree>
    <p:extLst>
      <p:ext uri="{BB962C8B-B14F-4D97-AF65-F5344CB8AC3E}">
        <p14:creationId xmlns:p14="http://schemas.microsoft.com/office/powerpoint/2010/main" val="266942590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83</TotalTime>
  <Words>677</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SimSun</vt:lpstr>
      <vt:lpstr>Arial</vt:lpstr>
      <vt:lpstr>Calibri</vt:lpstr>
      <vt:lpstr>Times New Roman</vt:lpstr>
      <vt:lpstr>Tw Cen MT</vt:lpstr>
      <vt:lpstr>Wingdings</vt:lpstr>
      <vt:lpstr>Droplet</vt:lpstr>
      <vt:lpstr>            ΕΣΚΙΜΩΟΙ </vt:lpstr>
      <vt:lpstr>Εσκιμώοι</vt:lpstr>
      <vt:lpstr>Εξωτερική Εμφάνιση</vt:lpstr>
      <vt:lpstr>Διατροφή</vt:lpstr>
      <vt:lpstr>Πού ζουν  </vt:lpstr>
      <vt:lpstr>Ενδυμασία </vt:lpstr>
      <vt:lpstr>Ασχολίες και τρόπος ζωής (1/2)</vt:lpstr>
      <vt:lpstr>Ασχολίες και τρόπος ζωής (2/2)</vt:lpstr>
      <vt:lpstr>Η θρησκεία τους </vt:lpstr>
      <vt:lpstr>Η γλώσσα τους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ΕΣΚΙΜΩΟΙ</dc:title>
  <dc:creator>Konstantinos Mikrommatis</dc:creator>
  <cp:lastModifiedBy>Anastasia</cp:lastModifiedBy>
  <cp:revision>8</cp:revision>
  <dcterms:created xsi:type="dcterms:W3CDTF">2021-01-16T15:04:21Z</dcterms:created>
  <dcterms:modified xsi:type="dcterms:W3CDTF">2021-01-20T09:30:38Z</dcterms:modified>
</cp:coreProperties>
</file>